
<file path=[Content_Types].xml><?xml version="1.0" encoding="utf-8"?>
<Types xmlns="http://schemas.openxmlformats.org/package/2006/content-types">
  <Default Extension="bin" ContentType="application/vnd.openxmlformats-officedocument.oleObject"/>
  <Default Extension="png" ContentType="image/png"/>
  <Default Extension="wmf" ContentType="image/x-wmf"/>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4"/>
  </p:notesMasterIdLst>
  <p:sldIdLst>
    <p:sldId id="280" r:id="rId2"/>
    <p:sldId id="285" r:id="rId3"/>
    <p:sldId id="286" r:id="rId4"/>
    <p:sldId id="289" r:id="rId5"/>
    <p:sldId id="290" r:id="rId6"/>
    <p:sldId id="291" r:id="rId7"/>
    <p:sldId id="256" r:id="rId8"/>
    <p:sldId id="257" r:id="rId9"/>
    <p:sldId id="259" r:id="rId10"/>
    <p:sldId id="258" r:id="rId11"/>
    <p:sldId id="260" r:id="rId12"/>
    <p:sldId id="282" r:id="rId13"/>
    <p:sldId id="283" r:id="rId14"/>
    <p:sldId id="284" r:id="rId15"/>
    <p:sldId id="261" r:id="rId16"/>
    <p:sldId id="262" r:id="rId17"/>
    <p:sldId id="263" r:id="rId18"/>
    <p:sldId id="264" r:id="rId19"/>
    <p:sldId id="266" r:id="rId20"/>
    <p:sldId id="265"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319" autoAdjust="0"/>
  </p:normalViewPr>
  <p:slideViewPr>
    <p:cSldViewPr snapToGrid="0">
      <p:cViewPr varScale="1">
        <p:scale>
          <a:sx n="79" d="100"/>
          <a:sy n="79" d="100"/>
        </p:scale>
        <p:origin x="108" y="4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wmf"/><Relationship Id="rId2" Type="http://schemas.openxmlformats.org/officeDocument/2006/relationships/image" Target="../media/image2.wmf"/><Relationship Id="rId1" Type="http://schemas.openxmlformats.org/officeDocument/2006/relationships/image" Target="../media/image1.wmf"/><Relationship Id="rId4" Type="http://schemas.openxmlformats.org/officeDocument/2006/relationships/image" Target="../media/image4.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11.wmf"/><Relationship Id="rId1" Type="http://schemas.openxmlformats.org/officeDocument/2006/relationships/image" Target="../media/image10.wmf"/></Relationships>
</file>

<file path=ppt/media/image1.wmf>
</file>

<file path=ppt/media/image10.wmf>
</file>

<file path=ppt/media/image11.wm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wm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wmf>
</file>

<file path=ppt/media/image30.png>
</file>

<file path=ppt/media/image31.png>
</file>

<file path=ppt/media/image32.png>
</file>

<file path=ppt/media/image33.png>
</file>

<file path=ppt/media/image34.png>
</file>

<file path=ppt/media/image35.png>
</file>

<file path=ppt/media/image36.png>
</file>

<file path=ppt/media/image4.wmf>
</file>

<file path=ppt/media/image5.png>
</file>

<file path=ppt/media/image7.wm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C2F13C-6770-454D-B382-E9275ECA3BF4}" type="datetimeFigureOut">
              <a:rPr lang="zh-CN" altLang="en-US" smtClean="0"/>
              <a:t>2018/4/4</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EB69B2-5435-419E-94E6-BDC63478126A}" type="slidenum">
              <a:rPr lang="zh-CN" altLang="en-US" smtClean="0"/>
              <a:t>‹#›</a:t>
            </a:fld>
            <a:endParaRPr lang="zh-CN" altLang="en-US"/>
          </a:p>
        </p:txBody>
      </p:sp>
    </p:spTree>
    <p:extLst>
      <p:ext uri="{BB962C8B-B14F-4D97-AF65-F5344CB8AC3E}">
        <p14:creationId xmlns:p14="http://schemas.microsoft.com/office/powerpoint/2010/main" val="1424050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a:t>
            </a:fld>
            <a:endParaRPr lang="zh-CN" altLang="en-US"/>
          </a:p>
        </p:txBody>
      </p:sp>
    </p:spTree>
    <p:extLst>
      <p:ext uri="{BB962C8B-B14F-4D97-AF65-F5344CB8AC3E}">
        <p14:creationId xmlns:p14="http://schemas.microsoft.com/office/powerpoint/2010/main" val="40295040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10</a:t>
            </a:fld>
            <a:endParaRPr lang="zh-CN" altLang="en-US"/>
          </a:p>
        </p:txBody>
      </p:sp>
    </p:spTree>
    <p:extLst>
      <p:ext uri="{BB962C8B-B14F-4D97-AF65-F5344CB8AC3E}">
        <p14:creationId xmlns:p14="http://schemas.microsoft.com/office/powerpoint/2010/main" val="34309639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11</a:t>
            </a:fld>
            <a:endParaRPr lang="zh-CN" altLang="en-US"/>
          </a:p>
        </p:txBody>
      </p:sp>
    </p:spTree>
    <p:extLst>
      <p:ext uri="{BB962C8B-B14F-4D97-AF65-F5344CB8AC3E}">
        <p14:creationId xmlns:p14="http://schemas.microsoft.com/office/powerpoint/2010/main" val="24970903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以</a:t>
            </a:r>
            <a:r>
              <a:rPr lang="en-US" altLang="zh-CN" dirty="0" smtClean="0"/>
              <a:t>POMDP</a:t>
            </a:r>
            <a:r>
              <a:rPr lang="zh-CN" altLang="en-US" dirty="0" smtClean="0"/>
              <a:t>中经典的</a:t>
            </a:r>
            <a:r>
              <a:rPr lang="en-US" altLang="zh-CN" dirty="0" smtClean="0"/>
              <a:t>tiger problem</a:t>
            </a:r>
            <a:r>
              <a:rPr lang="en-US" altLang="zh-CN" baseline="0" dirty="0" smtClean="0"/>
              <a:t> </a:t>
            </a:r>
            <a:r>
              <a:rPr lang="zh-CN" altLang="en-US" baseline="0" dirty="0" smtClean="0"/>
              <a:t>为例，这是一个典型的</a:t>
            </a:r>
            <a:r>
              <a:rPr lang="en-US" altLang="zh-CN" baseline="0" dirty="0" smtClean="0"/>
              <a:t>2 states 3 actions </a:t>
            </a:r>
            <a:r>
              <a:rPr lang="zh-CN" altLang="en-US" baseline="0" dirty="0" smtClean="0"/>
              <a:t>的</a:t>
            </a:r>
            <a:r>
              <a:rPr lang="en-US" altLang="zh-CN" baseline="0" dirty="0" smtClean="0"/>
              <a:t>POMDP</a:t>
            </a:r>
            <a:r>
              <a:rPr lang="zh-CN" altLang="en-US" baseline="0" dirty="0" smtClean="0"/>
              <a:t>模型。</a:t>
            </a:r>
            <a:endParaRPr lang="en-US" altLang="zh-CN" baseline="0" dirty="0" smtClean="0"/>
          </a:p>
          <a:p>
            <a:r>
              <a:rPr lang="en-US" altLang="zh-CN" baseline="0" dirty="0" smtClean="0"/>
              <a:t>Reward </a:t>
            </a:r>
            <a:r>
              <a:rPr lang="zh-CN" altLang="en-US" baseline="0" dirty="0" smtClean="0"/>
              <a:t>是谁给出的：</a:t>
            </a:r>
            <a:r>
              <a:rPr lang="en-US" altLang="zh-CN" baseline="0" dirty="0" smtClean="0"/>
              <a:t>world </a:t>
            </a:r>
            <a:r>
              <a:rPr lang="zh-CN" altLang="en-US" baseline="0" dirty="0" smtClean="0"/>
              <a:t>比如说一个裁判。</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12</a:t>
            </a:fld>
            <a:endParaRPr lang="zh-CN" altLang="en-US"/>
          </a:p>
        </p:txBody>
      </p:sp>
    </p:spTree>
    <p:extLst>
      <p:ext uri="{BB962C8B-B14F-4D97-AF65-F5344CB8AC3E}">
        <p14:creationId xmlns:p14="http://schemas.microsoft.com/office/powerpoint/2010/main" val="12756770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以</a:t>
            </a:r>
            <a:r>
              <a:rPr lang="en-US" altLang="zh-CN" dirty="0" smtClean="0"/>
              <a:t>POMDP</a:t>
            </a:r>
            <a:r>
              <a:rPr lang="zh-CN" altLang="en-US" dirty="0" smtClean="0"/>
              <a:t>中经典的</a:t>
            </a:r>
            <a:r>
              <a:rPr lang="en-US" altLang="zh-CN" dirty="0" smtClean="0"/>
              <a:t>tiger problem</a:t>
            </a:r>
            <a:r>
              <a:rPr lang="en-US" altLang="zh-CN" baseline="0" dirty="0" smtClean="0"/>
              <a:t> </a:t>
            </a:r>
            <a:r>
              <a:rPr lang="zh-CN" altLang="en-US" baseline="0" dirty="0" smtClean="0"/>
              <a:t>为例，这是一个典型的</a:t>
            </a:r>
            <a:r>
              <a:rPr lang="en-US" altLang="zh-CN" baseline="0" dirty="0" smtClean="0"/>
              <a:t>2 states 3 actions </a:t>
            </a:r>
            <a:r>
              <a:rPr lang="zh-CN" altLang="en-US" baseline="0" dirty="0" smtClean="0"/>
              <a:t>的</a:t>
            </a:r>
            <a:r>
              <a:rPr lang="en-US" altLang="zh-CN" baseline="0" dirty="0" smtClean="0"/>
              <a:t>POMDP</a:t>
            </a:r>
            <a:r>
              <a:rPr lang="zh-CN" altLang="en-US" baseline="0" dirty="0" smtClean="0"/>
              <a:t>模型。</a:t>
            </a:r>
            <a:endParaRPr lang="en-US" altLang="zh-CN" baseline="0" dirty="0" smtClean="0"/>
          </a:p>
          <a:p>
            <a:r>
              <a:rPr lang="en-US" altLang="zh-CN" baseline="0" dirty="0" smtClean="0"/>
              <a:t>Reward </a:t>
            </a:r>
            <a:r>
              <a:rPr lang="zh-CN" altLang="en-US" baseline="0" dirty="0" smtClean="0"/>
              <a:t>是谁给出的：</a:t>
            </a:r>
            <a:r>
              <a:rPr lang="en-US" altLang="zh-CN" baseline="0" dirty="0" smtClean="0"/>
              <a:t>world </a:t>
            </a:r>
            <a:r>
              <a:rPr lang="zh-CN" altLang="en-US" baseline="0" dirty="0" smtClean="0"/>
              <a:t>比如说一个裁判。</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13</a:t>
            </a:fld>
            <a:endParaRPr lang="zh-CN" altLang="en-US"/>
          </a:p>
        </p:txBody>
      </p:sp>
    </p:spTree>
    <p:extLst>
      <p:ext uri="{BB962C8B-B14F-4D97-AF65-F5344CB8AC3E}">
        <p14:creationId xmlns:p14="http://schemas.microsoft.com/office/powerpoint/2010/main" val="28930565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以</a:t>
            </a:r>
            <a:r>
              <a:rPr lang="en-US" altLang="zh-CN" dirty="0" smtClean="0"/>
              <a:t>POMDP</a:t>
            </a:r>
            <a:r>
              <a:rPr lang="zh-CN" altLang="en-US" dirty="0" smtClean="0"/>
              <a:t>中经典的</a:t>
            </a:r>
            <a:r>
              <a:rPr lang="en-US" altLang="zh-CN" dirty="0" smtClean="0"/>
              <a:t>tiger problem</a:t>
            </a:r>
            <a:r>
              <a:rPr lang="en-US" altLang="zh-CN" baseline="0" dirty="0" smtClean="0"/>
              <a:t> </a:t>
            </a:r>
            <a:r>
              <a:rPr lang="zh-CN" altLang="en-US" baseline="0" dirty="0" smtClean="0"/>
              <a:t>为例，这是一个典型的</a:t>
            </a:r>
            <a:r>
              <a:rPr lang="en-US" altLang="zh-CN" baseline="0" dirty="0" smtClean="0"/>
              <a:t>2 states 3 actions </a:t>
            </a:r>
            <a:r>
              <a:rPr lang="zh-CN" altLang="en-US" baseline="0" dirty="0" smtClean="0"/>
              <a:t>的</a:t>
            </a:r>
            <a:r>
              <a:rPr lang="en-US" altLang="zh-CN" baseline="0" dirty="0" smtClean="0"/>
              <a:t>POMDP</a:t>
            </a:r>
            <a:r>
              <a:rPr lang="zh-CN" altLang="en-US" baseline="0" dirty="0" smtClean="0"/>
              <a:t>模型。</a:t>
            </a:r>
            <a:endParaRPr lang="en-US" altLang="zh-CN" baseline="0" dirty="0" smtClean="0"/>
          </a:p>
          <a:p>
            <a:r>
              <a:rPr lang="en-US" altLang="zh-CN" baseline="0" dirty="0" smtClean="0"/>
              <a:t>Reward </a:t>
            </a:r>
            <a:r>
              <a:rPr lang="zh-CN" altLang="en-US" baseline="0" dirty="0" smtClean="0"/>
              <a:t>是谁给出的：</a:t>
            </a:r>
            <a:r>
              <a:rPr lang="en-US" altLang="zh-CN" baseline="0" dirty="0" smtClean="0"/>
              <a:t>world </a:t>
            </a:r>
            <a:r>
              <a:rPr lang="zh-CN" altLang="en-US" baseline="0" dirty="0" smtClean="0"/>
              <a:t>比如说一个裁判。</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14</a:t>
            </a:fld>
            <a:endParaRPr lang="zh-CN" altLang="en-US"/>
          </a:p>
        </p:txBody>
      </p:sp>
    </p:spTree>
    <p:extLst>
      <p:ext uri="{BB962C8B-B14F-4D97-AF65-F5344CB8AC3E}">
        <p14:creationId xmlns:p14="http://schemas.microsoft.com/office/powerpoint/2010/main" val="25387435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en-US" altLang="zh-CN" dirty="0" smtClean="0"/>
              <a:t>T</a:t>
            </a:r>
            <a:r>
              <a:rPr lang="zh-CN" altLang="en-US" dirty="0" smtClean="0"/>
              <a:t>是状态转移函数。这个图的意思是，当</a:t>
            </a:r>
            <a:r>
              <a:rPr lang="en-US" altLang="zh-CN" dirty="0" smtClean="0"/>
              <a:t>horizon length</a:t>
            </a:r>
            <a:r>
              <a:rPr lang="en-US" altLang="zh-CN" baseline="0" dirty="0" smtClean="0"/>
              <a:t> = 2</a:t>
            </a:r>
            <a:r>
              <a:rPr lang="zh-CN" altLang="en-US" baseline="0" dirty="0" smtClean="0"/>
              <a:t>，并且</a:t>
            </a:r>
            <a:r>
              <a:rPr lang="zh-CN" altLang="en-US" dirty="0" smtClean="0"/>
              <a:t>我们确定先采取了</a:t>
            </a:r>
            <a:r>
              <a:rPr lang="en-US" altLang="zh-CN" dirty="0" smtClean="0"/>
              <a:t>action</a:t>
            </a:r>
            <a:r>
              <a:rPr lang="en-US" altLang="zh-CN" baseline="0" dirty="0" smtClean="0"/>
              <a:t> a1,</a:t>
            </a:r>
            <a:r>
              <a:rPr lang="zh-CN" altLang="en-US" baseline="0" dirty="0" smtClean="0"/>
              <a:t>那么我们下一步最佳的</a:t>
            </a:r>
            <a:r>
              <a:rPr lang="en-US" altLang="zh-CN" baseline="0" dirty="0" smtClean="0"/>
              <a:t>action</a:t>
            </a:r>
            <a:r>
              <a:rPr lang="zh-CN" altLang="en-US" baseline="0" dirty="0" smtClean="0"/>
              <a:t>是采取 </a:t>
            </a:r>
            <a:r>
              <a:rPr lang="en-US" altLang="zh-CN" baseline="0" dirty="0" smtClean="0"/>
              <a:t>a2(</a:t>
            </a:r>
            <a:r>
              <a:rPr lang="zh-CN" altLang="en-US" baseline="0" dirty="0" smtClean="0"/>
              <a:t>绿色</a:t>
            </a:r>
            <a:r>
              <a:rPr lang="en-US" altLang="zh-CN" baseline="0" dirty="0" smtClean="0"/>
              <a:t>)</a:t>
            </a:r>
            <a:r>
              <a:rPr lang="zh-CN" altLang="en-US" baseline="0" dirty="0" smtClean="0"/>
              <a:t>。别忘了在这步我们的任务是计算出</a:t>
            </a:r>
            <a:r>
              <a:rPr lang="en-US" altLang="zh-CN" baseline="0" dirty="0" smtClean="0"/>
              <a:t>b</a:t>
            </a:r>
            <a:r>
              <a:rPr lang="zh-CN" altLang="en-US" baseline="0" dirty="0" smtClean="0"/>
              <a:t>的</a:t>
            </a:r>
            <a:r>
              <a:rPr lang="en-US" altLang="zh-CN" baseline="0" dirty="0" smtClean="0"/>
              <a:t>value,</a:t>
            </a:r>
            <a:r>
              <a:rPr lang="zh-CN" altLang="en-US" baseline="0" dirty="0" smtClean="0"/>
              <a:t>而我们已经有了 </a:t>
            </a:r>
            <a:r>
              <a:rPr lang="en-US" altLang="zh-CN" baseline="0" dirty="0" smtClean="0"/>
              <a:t>immediate reward</a:t>
            </a:r>
            <a:r>
              <a:rPr lang="zh-CN" altLang="en-US" baseline="0" dirty="0" smtClean="0"/>
              <a:t>（</a:t>
            </a:r>
            <a:r>
              <a:rPr lang="en-US" altLang="zh-CN" baseline="0" dirty="0" err="1" smtClean="0"/>
              <a:t>rewrad</a:t>
            </a:r>
            <a:r>
              <a:rPr lang="zh-CN" altLang="en-US" baseline="0" dirty="0" smtClean="0"/>
              <a:t>的</a:t>
            </a:r>
            <a:r>
              <a:rPr lang="en-US" altLang="zh-CN" baseline="0" dirty="0" smtClean="0"/>
              <a:t>value</a:t>
            </a:r>
            <a:r>
              <a:rPr lang="zh-CN" altLang="en-US" baseline="0" dirty="0" smtClean="0"/>
              <a:t>）</a:t>
            </a:r>
            <a:r>
              <a:rPr lang="en-US" altLang="zh-CN" baseline="0" dirty="0" smtClean="0"/>
              <a:t>, b’</a:t>
            </a:r>
            <a:r>
              <a:rPr lang="zh-CN" altLang="en-US" baseline="0" dirty="0" smtClean="0"/>
              <a:t>的最佳</a:t>
            </a:r>
            <a:r>
              <a:rPr lang="en-US" altLang="zh-CN" baseline="0" dirty="0" smtClean="0"/>
              <a:t>value(action</a:t>
            </a:r>
            <a:r>
              <a:rPr lang="zh-CN" altLang="en-US" baseline="0" dirty="0" smtClean="0"/>
              <a:t>的</a:t>
            </a:r>
            <a:r>
              <a:rPr lang="en-US" altLang="zh-CN" baseline="0" dirty="0" smtClean="0"/>
              <a:t>value)</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20</a:t>
            </a:fld>
            <a:endParaRPr lang="zh-CN" altLang="en-US"/>
          </a:p>
        </p:txBody>
      </p:sp>
    </p:spTree>
    <p:extLst>
      <p:ext uri="{BB962C8B-B14F-4D97-AF65-F5344CB8AC3E}">
        <p14:creationId xmlns:p14="http://schemas.microsoft.com/office/powerpoint/2010/main" val="4702276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baseline="0" dirty="0" smtClean="0"/>
              <a:t>当我们在计算</a:t>
            </a:r>
            <a:r>
              <a:rPr lang="en-US" altLang="zh-CN" baseline="0" dirty="0" smtClean="0"/>
              <a:t>horizon 2</a:t>
            </a:r>
            <a:r>
              <a:rPr lang="zh-CN" altLang="en-US" baseline="0" dirty="0" smtClean="0"/>
              <a:t> 的</a:t>
            </a:r>
            <a:r>
              <a:rPr lang="en-US" altLang="zh-CN" baseline="0" dirty="0" smtClean="0"/>
              <a:t>value function </a:t>
            </a:r>
            <a:r>
              <a:rPr lang="zh-CN" altLang="en-US" baseline="0" dirty="0" smtClean="0"/>
              <a:t>的时候，给定一个初始的</a:t>
            </a:r>
            <a:r>
              <a:rPr lang="en-US" altLang="zh-CN" baseline="0" dirty="0" smtClean="0"/>
              <a:t>belief state, action</a:t>
            </a:r>
            <a:r>
              <a:rPr lang="zh-CN" altLang="en-US" baseline="0" dirty="0" smtClean="0"/>
              <a:t>还有</a:t>
            </a:r>
            <a:r>
              <a:rPr lang="en-US" altLang="zh-CN" baseline="0" dirty="0" smtClean="0"/>
              <a:t>observation,</a:t>
            </a:r>
            <a:r>
              <a:rPr lang="zh-CN" altLang="en-US" baseline="0" dirty="0" smtClean="0"/>
              <a:t> 我们会将这个</a:t>
            </a:r>
            <a:r>
              <a:rPr lang="en-US" altLang="zh-CN" baseline="0" dirty="0" smtClean="0"/>
              <a:t>belief state</a:t>
            </a:r>
            <a:r>
              <a:rPr lang="zh-CN" altLang="en-US" baseline="0" dirty="0" smtClean="0"/>
              <a:t>转换到</a:t>
            </a:r>
            <a:r>
              <a:rPr lang="en-US" altLang="zh-CN" baseline="0" dirty="0" smtClean="0"/>
              <a:t>belief space</a:t>
            </a:r>
            <a:r>
              <a:rPr lang="zh-CN" altLang="en-US" baseline="0" dirty="0" smtClean="0"/>
              <a:t>中的一的新的点上，并且利用</a:t>
            </a:r>
            <a:r>
              <a:rPr lang="en-US" altLang="zh-CN" baseline="0" dirty="0" smtClean="0"/>
              <a:t>horizon 1 </a:t>
            </a:r>
            <a:r>
              <a:rPr lang="zh-CN" altLang="en-US" baseline="0" dirty="0" smtClean="0"/>
              <a:t>的</a:t>
            </a:r>
            <a:r>
              <a:rPr lang="en-US" altLang="zh-CN" baseline="0" dirty="0" smtClean="0"/>
              <a:t>value function </a:t>
            </a:r>
            <a:r>
              <a:rPr lang="zh-CN" altLang="en-US" baseline="0" dirty="0" smtClean="0"/>
              <a:t>来得到转换后的</a:t>
            </a:r>
            <a:r>
              <a:rPr lang="en-US" altLang="zh-CN" baseline="0" dirty="0" smtClean="0"/>
              <a:t>value</a:t>
            </a:r>
            <a:r>
              <a:rPr lang="zh-CN" altLang="en-US" baseline="0" dirty="0" smtClean="0"/>
              <a:t>。</a:t>
            </a:r>
            <a:endParaRPr lang="en-US" altLang="zh-CN" baseline="0" dirty="0" smtClean="0"/>
          </a:p>
          <a:p>
            <a:endParaRPr lang="en-US" altLang="zh-CN" baseline="0" dirty="0" smtClean="0"/>
          </a:p>
          <a:p>
            <a:r>
              <a:rPr lang="en-US" altLang="zh-CN" dirty="0" smtClean="0"/>
              <a:t>Transformed</a:t>
            </a:r>
            <a:r>
              <a:rPr lang="en-US" altLang="zh-CN" baseline="0" dirty="0" smtClean="0"/>
              <a:t> </a:t>
            </a:r>
            <a:r>
              <a:rPr lang="zh-CN" altLang="en-US" baseline="0" dirty="0" smtClean="0"/>
              <a:t>完的函数也是分段线性的。</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21</a:t>
            </a:fld>
            <a:endParaRPr lang="zh-CN" altLang="en-US"/>
          </a:p>
        </p:txBody>
      </p:sp>
    </p:spTree>
    <p:extLst>
      <p:ext uri="{BB962C8B-B14F-4D97-AF65-F5344CB8AC3E}">
        <p14:creationId xmlns:p14="http://schemas.microsoft.com/office/powerpoint/2010/main" val="6619773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    之前讨论的都是给定了</a:t>
            </a:r>
            <a:r>
              <a:rPr lang="en-US" altLang="zh-CN" dirty="0" smtClean="0"/>
              <a:t>action </a:t>
            </a:r>
            <a:r>
              <a:rPr lang="zh-CN" altLang="en-US" dirty="0" smtClean="0"/>
              <a:t>和</a:t>
            </a:r>
            <a:r>
              <a:rPr lang="en-US" altLang="zh-CN" dirty="0" smtClean="0"/>
              <a:t>observation</a:t>
            </a:r>
            <a:r>
              <a:rPr lang="zh-CN" altLang="en-US" dirty="0" smtClean="0"/>
              <a:t>的情况。但是实际上在</a:t>
            </a:r>
            <a:r>
              <a:rPr lang="en-US" altLang="zh-CN" dirty="0" err="1" smtClean="0"/>
              <a:t>pomdp</a:t>
            </a:r>
            <a:r>
              <a:rPr lang="zh-CN" altLang="en-US" dirty="0" smtClean="0"/>
              <a:t>中</a:t>
            </a:r>
            <a:r>
              <a:rPr lang="en-US" altLang="zh-CN" dirty="0" smtClean="0"/>
              <a:t>observation</a:t>
            </a:r>
            <a:r>
              <a:rPr lang="zh-CN" altLang="en-US" dirty="0" smtClean="0"/>
              <a:t>也是有概率分布，就是在采取了一个</a:t>
            </a:r>
            <a:r>
              <a:rPr lang="en-US" altLang="zh-CN" dirty="0" smtClean="0"/>
              <a:t>action</a:t>
            </a:r>
            <a:r>
              <a:rPr lang="zh-CN" altLang="en-US" dirty="0" smtClean="0"/>
              <a:t>后不一定就会一直得到同一个观测。所以为需要将所有可能的观测都考虑进去。</a:t>
            </a:r>
            <a:endParaRPr lang="en-US" altLang="zh-CN" dirty="0" smtClean="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22</a:t>
            </a:fld>
            <a:endParaRPr lang="zh-CN" altLang="en-US"/>
          </a:p>
        </p:txBody>
      </p:sp>
    </p:spTree>
    <p:extLst>
      <p:ext uri="{BB962C8B-B14F-4D97-AF65-F5344CB8AC3E}">
        <p14:creationId xmlns:p14="http://schemas.microsoft.com/office/powerpoint/2010/main" val="26519394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23</a:t>
            </a:fld>
            <a:endParaRPr lang="zh-CN" altLang="en-US"/>
          </a:p>
        </p:txBody>
      </p:sp>
    </p:spTree>
    <p:extLst>
      <p:ext uri="{BB962C8B-B14F-4D97-AF65-F5344CB8AC3E}">
        <p14:creationId xmlns:p14="http://schemas.microsoft.com/office/powerpoint/2010/main" val="12493783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蓝色是</a:t>
            </a:r>
            <a:r>
              <a:rPr lang="en-US" altLang="zh-CN" dirty="0" smtClean="0"/>
              <a:t>a1</a:t>
            </a:r>
            <a:r>
              <a:rPr lang="en-US" altLang="zh-CN" baseline="0" dirty="0" smtClean="0"/>
              <a:t> </a:t>
            </a:r>
            <a:r>
              <a:rPr lang="zh-CN" altLang="en-US" baseline="0" dirty="0" smtClean="0"/>
              <a:t>绿色是</a:t>
            </a:r>
            <a:r>
              <a:rPr lang="en-US" altLang="zh-CN" baseline="0" dirty="0" smtClean="0"/>
              <a:t>a2, </a:t>
            </a:r>
            <a:r>
              <a:rPr lang="zh-CN" altLang="en-US" baseline="0" dirty="0" smtClean="0"/>
              <a:t>假设我们以</a:t>
            </a:r>
            <a:r>
              <a:rPr lang="en-US" altLang="zh-CN" baseline="0" dirty="0" smtClean="0"/>
              <a:t>b</a:t>
            </a:r>
            <a:r>
              <a:rPr lang="zh-CN" altLang="en-US" baseline="0" dirty="0" smtClean="0"/>
              <a:t>这点作为起始的</a:t>
            </a:r>
            <a:r>
              <a:rPr lang="en-US" altLang="zh-CN" baseline="0" dirty="0" smtClean="0"/>
              <a:t>belief state, </a:t>
            </a:r>
            <a:r>
              <a:rPr lang="zh-CN" altLang="en-US" baseline="0" dirty="0" smtClean="0"/>
              <a:t>做了</a:t>
            </a:r>
            <a:r>
              <a:rPr lang="en-US" altLang="zh-CN" baseline="0" dirty="0" smtClean="0"/>
              <a:t>a1,</a:t>
            </a:r>
            <a:r>
              <a:rPr lang="zh-CN" altLang="en-US" baseline="0" dirty="0" smtClean="0"/>
              <a:t>那么如果我们观察到了</a:t>
            </a:r>
            <a:r>
              <a:rPr lang="en-US" altLang="zh-CN" baseline="0" dirty="0" smtClean="0"/>
              <a:t>z2</a:t>
            </a:r>
            <a:r>
              <a:rPr lang="zh-CN" altLang="en-US" baseline="0" dirty="0" smtClean="0"/>
              <a:t>或</a:t>
            </a:r>
            <a:r>
              <a:rPr lang="en-US" altLang="zh-CN" baseline="0" dirty="0" smtClean="0"/>
              <a:t>z3</a:t>
            </a:r>
            <a:r>
              <a:rPr lang="zh-CN" altLang="en-US" baseline="0" dirty="0" smtClean="0"/>
              <a:t>我们下一步的最佳行动是</a:t>
            </a:r>
            <a:r>
              <a:rPr lang="en-US" altLang="zh-CN" baseline="0" dirty="0" smtClean="0"/>
              <a:t>a1, </a:t>
            </a:r>
            <a:r>
              <a:rPr lang="zh-CN" altLang="en-US" baseline="0" dirty="0" smtClean="0"/>
              <a:t>如果我们观测到了</a:t>
            </a:r>
            <a:r>
              <a:rPr lang="en-US" altLang="zh-CN" baseline="0" dirty="0" smtClean="0"/>
              <a:t>z1</a:t>
            </a:r>
            <a:r>
              <a:rPr lang="zh-CN" altLang="en-US" baseline="0" dirty="0" smtClean="0"/>
              <a:t>那么我们下一步的最佳行动是</a:t>
            </a:r>
            <a:r>
              <a:rPr lang="en-US" altLang="zh-CN" baseline="0" dirty="0" smtClean="0"/>
              <a:t>a2</a:t>
            </a:r>
            <a:r>
              <a:rPr lang="zh-CN" altLang="en-US" baseline="0" dirty="0" smtClean="0"/>
              <a:t>。</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24</a:t>
            </a:fld>
            <a:endParaRPr lang="zh-CN" altLang="en-US"/>
          </a:p>
        </p:txBody>
      </p:sp>
    </p:spTree>
    <p:extLst>
      <p:ext uri="{BB962C8B-B14F-4D97-AF65-F5344CB8AC3E}">
        <p14:creationId xmlns:p14="http://schemas.microsoft.com/office/powerpoint/2010/main" val="27635668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我做一下关于</a:t>
            </a:r>
            <a:r>
              <a:rPr lang="en-US" altLang="zh-CN" dirty="0" smtClean="0"/>
              <a:t>POMDP</a:t>
            </a:r>
            <a:r>
              <a:rPr lang="zh-CN" altLang="en-US" dirty="0" smtClean="0"/>
              <a:t>的学习汇报。这个图之后还会出现几次，要说</a:t>
            </a:r>
            <a:r>
              <a:rPr lang="en-US" altLang="zh-CN" dirty="0" smtClean="0"/>
              <a:t>POMDP</a:t>
            </a:r>
            <a:r>
              <a:rPr lang="zh-CN" altLang="en-US" dirty="0" smtClean="0"/>
              <a:t>首先得说一些先导知识。</a:t>
            </a:r>
            <a:endParaRPr lang="en-US" altLang="zh-CN" dirty="0" smtClean="0"/>
          </a:p>
          <a:p>
            <a:r>
              <a:rPr lang="zh-CN" altLang="en-US" dirty="0" smtClean="0"/>
              <a:t>我将先对马尔科夫链、</a:t>
            </a:r>
            <a:r>
              <a:rPr lang="en-US" altLang="zh-CN" dirty="0" smtClean="0"/>
              <a:t>HMM</a:t>
            </a:r>
            <a:r>
              <a:rPr lang="zh-CN" altLang="en-US" dirty="0" smtClean="0"/>
              <a:t>做一简要的介绍，介绍模型的参数和模型构成。</a:t>
            </a:r>
            <a:endParaRPr lang="en-US" altLang="zh-CN" dirty="0" smtClean="0"/>
          </a:p>
          <a:p>
            <a:r>
              <a:rPr lang="zh-CN" altLang="en-US" dirty="0" smtClean="0"/>
              <a:t>从基本的</a:t>
            </a:r>
            <a:r>
              <a:rPr lang="en-US" altLang="zh-CN" dirty="0" smtClean="0"/>
              <a:t>Markov</a:t>
            </a:r>
            <a:r>
              <a:rPr lang="zh-CN" altLang="en-US" dirty="0" smtClean="0"/>
              <a:t>链开始说起，然后是</a:t>
            </a:r>
            <a:r>
              <a:rPr lang="en-US" altLang="zh-CN" dirty="0" smtClean="0"/>
              <a:t>HMM</a:t>
            </a:r>
            <a:r>
              <a:rPr lang="zh-CN" altLang="en-US" dirty="0" smtClean="0"/>
              <a:t>隐马尔科夫模型，然后是</a:t>
            </a:r>
            <a:r>
              <a:rPr lang="en-US" altLang="zh-CN" dirty="0" smtClean="0"/>
              <a:t>MDP</a:t>
            </a:r>
            <a:r>
              <a:rPr lang="zh-CN" altLang="en-US" dirty="0" smtClean="0"/>
              <a:t>马尔科夫决策过程，最后是今天的重点</a:t>
            </a:r>
            <a:r>
              <a:rPr lang="en-US" altLang="zh-CN" dirty="0" smtClean="0"/>
              <a:t>PODMP </a:t>
            </a:r>
            <a:r>
              <a:rPr lang="zh-CN" altLang="en-US" dirty="0" smtClean="0"/>
              <a:t>部分可观察马尔科夫决策过程。</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a:t>
            </a:fld>
            <a:endParaRPr lang="zh-CN" altLang="en-US"/>
          </a:p>
        </p:txBody>
      </p:sp>
    </p:spTree>
    <p:extLst>
      <p:ext uri="{BB962C8B-B14F-4D97-AF65-F5344CB8AC3E}">
        <p14:creationId xmlns:p14="http://schemas.microsoft.com/office/powerpoint/2010/main" val="12953400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上一页中我们只考虑了</a:t>
            </a:r>
            <a:r>
              <a:rPr lang="en-US" altLang="zh-CN" dirty="0" smtClean="0"/>
              <a:t>S()</a:t>
            </a:r>
            <a:r>
              <a:rPr lang="zh-CN" altLang="en-US" dirty="0" smtClean="0"/>
              <a:t>这个函数，但实际上还要考虑</a:t>
            </a:r>
            <a:r>
              <a:rPr lang="en-US" altLang="zh-CN" dirty="0" smtClean="0"/>
              <a:t>immediate</a:t>
            </a:r>
            <a:r>
              <a:rPr lang="en-US" altLang="zh-CN" baseline="0" dirty="0" smtClean="0"/>
              <a:t> rewards, </a:t>
            </a:r>
            <a:r>
              <a:rPr lang="zh-CN" altLang="en-US" baseline="0" dirty="0" smtClean="0"/>
              <a:t>由于</a:t>
            </a:r>
            <a:r>
              <a:rPr lang="en-US" altLang="zh-CN" baseline="0" dirty="0" smtClean="0"/>
              <a:t>immediate rewards </a:t>
            </a:r>
            <a:r>
              <a:rPr lang="zh-CN" altLang="en-US" baseline="0" dirty="0" smtClean="0"/>
              <a:t>也是线性的，线性的</a:t>
            </a:r>
            <a:r>
              <a:rPr lang="en-US" altLang="zh-CN" baseline="0" dirty="0" smtClean="0"/>
              <a:t>reward</a:t>
            </a:r>
            <a:r>
              <a:rPr lang="zh-CN" altLang="en-US" baseline="0" dirty="0" smtClean="0"/>
              <a:t>加上线性的</a:t>
            </a:r>
            <a:r>
              <a:rPr lang="en-US" altLang="zh-CN" baseline="0" dirty="0" smtClean="0"/>
              <a:t>S(),</a:t>
            </a:r>
            <a:r>
              <a:rPr lang="zh-CN" altLang="en-US" baseline="0" dirty="0" smtClean="0"/>
              <a:t>我们就能得到真正的</a:t>
            </a:r>
            <a:r>
              <a:rPr lang="en-US" altLang="zh-CN" baseline="0" dirty="0" smtClean="0"/>
              <a:t>value function</a:t>
            </a:r>
            <a:r>
              <a:rPr lang="zh-CN" altLang="en-US" baseline="0" dirty="0" smtClean="0"/>
              <a:t>和划分。假设这个图就是真正的划分，每个色块代表采取</a:t>
            </a:r>
            <a:r>
              <a:rPr lang="en-US" altLang="zh-CN" baseline="0" dirty="0" smtClean="0"/>
              <a:t>a1</a:t>
            </a:r>
            <a:r>
              <a:rPr lang="zh-CN" altLang="en-US" baseline="0" dirty="0" smtClean="0"/>
              <a:t>之后的不同的策略。</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25</a:t>
            </a:fld>
            <a:endParaRPr lang="zh-CN" altLang="en-US"/>
          </a:p>
        </p:txBody>
      </p:sp>
    </p:spTree>
    <p:extLst>
      <p:ext uri="{BB962C8B-B14F-4D97-AF65-F5344CB8AC3E}">
        <p14:creationId xmlns:p14="http://schemas.microsoft.com/office/powerpoint/2010/main" val="7800468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如果只有一种</a:t>
            </a:r>
            <a:r>
              <a:rPr lang="en-US" altLang="zh-CN" dirty="0" smtClean="0"/>
              <a:t>action,</a:t>
            </a:r>
            <a:r>
              <a:rPr lang="zh-CN" altLang="en-US" dirty="0" smtClean="0"/>
              <a:t>那么左图就是</a:t>
            </a:r>
            <a:r>
              <a:rPr lang="en-US" altLang="zh-CN" dirty="0" smtClean="0"/>
              <a:t>horizon 2</a:t>
            </a:r>
            <a:r>
              <a:rPr lang="zh-CN" altLang="en-US" dirty="0" smtClean="0"/>
              <a:t>的</a:t>
            </a:r>
            <a:r>
              <a:rPr lang="en-US" altLang="zh-CN" dirty="0" smtClean="0"/>
              <a:t>value </a:t>
            </a:r>
            <a:r>
              <a:rPr lang="en-US" altLang="zh-CN" dirty="0" err="1" smtClean="0"/>
              <a:t>funtion</a:t>
            </a:r>
            <a:r>
              <a:rPr lang="zh-CN" altLang="en-US" dirty="0" smtClean="0"/>
              <a:t>和策略划分。但是由于在本例中还有</a:t>
            </a:r>
            <a:r>
              <a:rPr lang="en-US" altLang="zh-CN" dirty="0" smtClean="0"/>
              <a:t>a</a:t>
            </a:r>
            <a:r>
              <a:rPr lang="en-US" altLang="zh-CN" baseline="0" dirty="0" smtClean="0"/>
              <a:t>2 </a:t>
            </a:r>
            <a:r>
              <a:rPr lang="zh-CN" altLang="en-US" baseline="0" dirty="0" smtClean="0"/>
              <a:t>我们还要按照同样的方法计算</a:t>
            </a:r>
            <a:r>
              <a:rPr lang="en-US" altLang="zh-CN" baseline="0" dirty="0" smtClean="0"/>
              <a:t>a2</a:t>
            </a:r>
            <a:r>
              <a:rPr lang="zh-CN" altLang="en-US" baseline="0" dirty="0" smtClean="0"/>
              <a:t>的 </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和划分，然后二者再相加。</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26</a:t>
            </a:fld>
            <a:endParaRPr lang="zh-CN" altLang="en-US"/>
          </a:p>
        </p:txBody>
      </p:sp>
    </p:spTree>
    <p:extLst>
      <p:ext uri="{BB962C8B-B14F-4D97-AF65-F5344CB8AC3E}">
        <p14:creationId xmlns:p14="http://schemas.microsoft.com/office/powerpoint/2010/main" val="39880235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en-US" altLang="zh-CN" sz="1200" b="0" i="0" kern="1200" dirty="0" smtClean="0">
                <a:solidFill>
                  <a:schemeClr val="tx1"/>
                </a:solidFill>
                <a:effectLst/>
                <a:latin typeface="+mn-lt"/>
                <a:ea typeface="+mn-ea"/>
                <a:cs typeface="+mn-cs"/>
              </a:rPr>
              <a:t>The partition shown below the value function in the figure above shows the best horizon </a:t>
            </a:r>
            <a:r>
              <a:rPr lang="en-US" altLang="zh-CN" dirty="0" smtClean="0"/>
              <a:t>2</a:t>
            </a:r>
            <a:r>
              <a:rPr lang="en-US" altLang="zh-CN" sz="1200" b="0" i="0" kern="1200" dirty="0" smtClean="0">
                <a:solidFill>
                  <a:schemeClr val="tx1"/>
                </a:solidFill>
                <a:effectLst/>
                <a:latin typeface="+mn-lt"/>
                <a:ea typeface="+mn-ea"/>
                <a:cs typeface="+mn-cs"/>
              </a:rPr>
              <a:t>policy, indicating which action should be taken in each belief state. Notice that there are three different regions, two of which are adjacent, where we choose action </a:t>
            </a:r>
            <a:r>
              <a:rPr lang="en-US" altLang="zh-CN" dirty="0" smtClean="0"/>
              <a:t>a1</a:t>
            </a:r>
            <a:r>
              <a:rPr lang="en-US" altLang="zh-CN" sz="1200" b="0" i="0" kern="1200" dirty="0" smtClean="0">
                <a:solidFill>
                  <a:schemeClr val="tx1"/>
                </a:solidFill>
                <a:effectLst/>
                <a:latin typeface="+mn-lt"/>
                <a:ea typeface="+mn-ea"/>
                <a:cs typeface="+mn-cs"/>
              </a:rPr>
              <a:t>. These regions are distinguished because, although the initial action is the same, the future action strategies will be different.</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27</a:t>
            </a:fld>
            <a:endParaRPr lang="zh-CN" altLang="en-US"/>
          </a:p>
        </p:txBody>
      </p:sp>
    </p:spTree>
    <p:extLst>
      <p:ext uri="{BB962C8B-B14F-4D97-AF65-F5344CB8AC3E}">
        <p14:creationId xmlns:p14="http://schemas.microsoft.com/office/powerpoint/2010/main" val="2795426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考虑整个</a:t>
            </a:r>
            <a:r>
              <a:rPr lang="en-US" altLang="zh-CN" dirty="0" smtClean="0"/>
              <a:t>belief</a:t>
            </a:r>
            <a:r>
              <a:rPr lang="en-US" altLang="zh-CN" baseline="0" dirty="0" smtClean="0"/>
              <a:t> space,</a:t>
            </a:r>
            <a:r>
              <a:rPr lang="zh-CN" altLang="en-US" baseline="0" dirty="0" smtClean="0"/>
              <a:t>将</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做变换得到三个图。途中的颜色和上一张</a:t>
            </a:r>
            <a:r>
              <a:rPr lang="en-US" altLang="zh-CN" baseline="0" dirty="0" err="1" smtClean="0"/>
              <a:t>ppt</a:t>
            </a:r>
            <a:r>
              <a:rPr lang="zh-CN" altLang="en-US" baseline="0" dirty="0" smtClean="0"/>
              <a:t>中的颜色相对应。在这个例子中，因为是</a:t>
            </a:r>
            <a:r>
              <a:rPr lang="en-US" altLang="zh-CN" baseline="0" dirty="0" smtClean="0"/>
              <a:t>horizon  length=2</a:t>
            </a:r>
            <a:r>
              <a:rPr lang="zh-CN" altLang="en-US" baseline="0" dirty="0" smtClean="0"/>
              <a:t>，所以每个色块对应的刚好是一个</a:t>
            </a:r>
            <a:r>
              <a:rPr lang="en-US" altLang="zh-CN" baseline="0" dirty="0" smtClean="0"/>
              <a:t>action.(</a:t>
            </a:r>
            <a:r>
              <a:rPr lang="zh-CN" altLang="en-US" baseline="0" dirty="0" smtClean="0"/>
              <a:t>就总共做两次</a:t>
            </a:r>
            <a:r>
              <a:rPr lang="en-US" altLang="zh-CN" baseline="0" dirty="0" smtClean="0"/>
              <a:t>action,</a:t>
            </a:r>
            <a:r>
              <a:rPr lang="zh-CN" altLang="en-US" baseline="0" dirty="0" smtClean="0"/>
              <a:t>第一次已经做完了，还剩下一次。</a:t>
            </a:r>
            <a:r>
              <a:rPr lang="en-US" altLang="zh-CN" baseline="0" dirty="0" smtClean="0"/>
              <a:t>)</a:t>
            </a:r>
            <a:r>
              <a:rPr lang="zh-CN" altLang="en-US" baseline="0" dirty="0" smtClean="0"/>
              <a:t>但不失一般性的说，当</a:t>
            </a:r>
            <a:r>
              <a:rPr lang="en-US" altLang="zh-CN" baseline="0" dirty="0" smtClean="0"/>
              <a:t>horizon&gt;2</a:t>
            </a:r>
            <a:r>
              <a:rPr lang="zh-CN" altLang="en-US" baseline="0" dirty="0" smtClean="0"/>
              <a:t>时，这些色块对应的是</a:t>
            </a:r>
            <a:r>
              <a:rPr lang="en-US" altLang="zh-CN" baseline="0" dirty="0" smtClean="0"/>
              <a:t>future strategy</a:t>
            </a:r>
            <a:r>
              <a:rPr lang="zh-CN" altLang="en-US" baseline="0" dirty="0" smtClean="0"/>
              <a:t>。</a:t>
            </a:r>
            <a:endParaRPr lang="en-US" altLang="zh-CN" baseline="0"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28</a:t>
            </a:fld>
            <a:endParaRPr lang="zh-CN" altLang="en-US"/>
          </a:p>
        </p:txBody>
      </p:sp>
    </p:spTree>
    <p:extLst>
      <p:ext uri="{BB962C8B-B14F-4D97-AF65-F5344CB8AC3E}">
        <p14:creationId xmlns:p14="http://schemas.microsoft.com/office/powerpoint/2010/main" val="17173534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考虑整个</a:t>
            </a:r>
            <a:r>
              <a:rPr lang="en-US" altLang="zh-CN" dirty="0" smtClean="0"/>
              <a:t>belief</a:t>
            </a:r>
            <a:r>
              <a:rPr lang="en-US" altLang="zh-CN" baseline="0" dirty="0" smtClean="0"/>
              <a:t> space,</a:t>
            </a:r>
            <a:r>
              <a:rPr lang="zh-CN" altLang="en-US" baseline="0" dirty="0" smtClean="0"/>
              <a:t>将</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做变换得到三个图。途中的颜色和上一张</a:t>
            </a:r>
            <a:r>
              <a:rPr lang="en-US" altLang="zh-CN" baseline="0" dirty="0" err="1" smtClean="0"/>
              <a:t>ppt</a:t>
            </a:r>
            <a:r>
              <a:rPr lang="zh-CN" altLang="en-US" baseline="0" dirty="0" smtClean="0"/>
              <a:t>中的颜色相对应。在这个例子中，因为是</a:t>
            </a:r>
            <a:r>
              <a:rPr lang="en-US" altLang="zh-CN" baseline="0" dirty="0" smtClean="0"/>
              <a:t>horizon  length=2</a:t>
            </a:r>
            <a:r>
              <a:rPr lang="zh-CN" altLang="en-US" baseline="0" dirty="0" smtClean="0"/>
              <a:t>，所以每个色块对应的刚好是一个</a:t>
            </a:r>
            <a:r>
              <a:rPr lang="en-US" altLang="zh-CN" baseline="0" dirty="0" smtClean="0"/>
              <a:t>action.(</a:t>
            </a:r>
            <a:r>
              <a:rPr lang="zh-CN" altLang="en-US" baseline="0" dirty="0" smtClean="0"/>
              <a:t>就总共做两次</a:t>
            </a:r>
            <a:r>
              <a:rPr lang="en-US" altLang="zh-CN" baseline="0" dirty="0" smtClean="0"/>
              <a:t>action,</a:t>
            </a:r>
            <a:r>
              <a:rPr lang="zh-CN" altLang="en-US" baseline="0" dirty="0" smtClean="0"/>
              <a:t>第一次已经做完了，还剩下一次。</a:t>
            </a:r>
            <a:r>
              <a:rPr lang="en-US" altLang="zh-CN" baseline="0" dirty="0" smtClean="0"/>
              <a:t>)</a:t>
            </a:r>
            <a:r>
              <a:rPr lang="zh-CN" altLang="en-US" baseline="0" dirty="0" smtClean="0"/>
              <a:t>但不失一般性的说，当</a:t>
            </a:r>
            <a:r>
              <a:rPr lang="en-US" altLang="zh-CN" baseline="0" dirty="0" smtClean="0"/>
              <a:t>horizon&gt;2</a:t>
            </a:r>
            <a:r>
              <a:rPr lang="zh-CN" altLang="en-US" baseline="0" dirty="0" smtClean="0"/>
              <a:t>时，这些色块对应的是</a:t>
            </a:r>
            <a:r>
              <a:rPr lang="en-US" altLang="zh-CN" baseline="0" dirty="0" smtClean="0"/>
              <a:t>future strategy</a:t>
            </a:r>
            <a:r>
              <a:rPr lang="zh-CN" altLang="en-US" baseline="0" dirty="0" smtClean="0"/>
              <a:t>。</a:t>
            </a:r>
            <a:endParaRPr lang="en-US" altLang="zh-CN" baseline="0"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29</a:t>
            </a:fld>
            <a:endParaRPr lang="zh-CN" altLang="en-US"/>
          </a:p>
        </p:txBody>
      </p:sp>
    </p:spTree>
    <p:extLst>
      <p:ext uri="{BB962C8B-B14F-4D97-AF65-F5344CB8AC3E}">
        <p14:creationId xmlns:p14="http://schemas.microsoft.com/office/powerpoint/2010/main" val="10611925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考虑整个</a:t>
            </a:r>
            <a:r>
              <a:rPr lang="en-US" altLang="zh-CN" dirty="0" smtClean="0"/>
              <a:t>belief</a:t>
            </a:r>
            <a:r>
              <a:rPr lang="en-US" altLang="zh-CN" baseline="0" dirty="0" smtClean="0"/>
              <a:t> space,</a:t>
            </a:r>
            <a:r>
              <a:rPr lang="zh-CN" altLang="en-US" baseline="0" dirty="0" smtClean="0"/>
              <a:t>将</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做变换得到三个图。途中的颜色和上一张</a:t>
            </a:r>
            <a:r>
              <a:rPr lang="en-US" altLang="zh-CN" baseline="0" dirty="0" err="1" smtClean="0"/>
              <a:t>ppt</a:t>
            </a:r>
            <a:r>
              <a:rPr lang="zh-CN" altLang="en-US" baseline="0" dirty="0" smtClean="0"/>
              <a:t>中的颜色相对应。在这个例子中，因为是</a:t>
            </a:r>
            <a:r>
              <a:rPr lang="en-US" altLang="zh-CN" baseline="0" dirty="0" smtClean="0"/>
              <a:t>horizon  length=2</a:t>
            </a:r>
            <a:r>
              <a:rPr lang="zh-CN" altLang="en-US" baseline="0" dirty="0" smtClean="0"/>
              <a:t>，所以每个色块对应的刚好是一个</a:t>
            </a:r>
            <a:r>
              <a:rPr lang="en-US" altLang="zh-CN" baseline="0" dirty="0" smtClean="0"/>
              <a:t>action.(</a:t>
            </a:r>
            <a:r>
              <a:rPr lang="zh-CN" altLang="en-US" baseline="0" dirty="0" smtClean="0"/>
              <a:t>就总共做两次</a:t>
            </a:r>
            <a:r>
              <a:rPr lang="en-US" altLang="zh-CN" baseline="0" dirty="0" smtClean="0"/>
              <a:t>action,</a:t>
            </a:r>
            <a:r>
              <a:rPr lang="zh-CN" altLang="en-US" baseline="0" dirty="0" smtClean="0"/>
              <a:t>第一次已经做完了，还剩下一次。</a:t>
            </a:r>
            <a:r>
              <a:rPr lang="en-US" altLang="zh-CN" baseline="0" dirty="0" smtClean="0"/>
              <a:t>)</a:t>
            </a:r>
            <a:r>
              <a:rPr lang="zh-CN" altLang="en-US" baseline="0" dirty="0" smtClean="0"/>
              <a:t>但不失一般性的说，当</a:t>
            </a:r>
            <a:r>
              <a:rPr lang="en-US" altLang="zh-CN" baseline="0" dirty="0" smtClean="0"/>
              <a:t>horizon&gt;2</a:t>
            </a:r>
            <a:r>
              <a:rPr lang="zh-CN" altLang="en-US" baseline="0" dirty="0" smtClean="0"/>
              <a:t>时，这些色块对应的是</a:t>
            </a:r>
            <a:r>
              <a:rPr lang="en-US" altLang="zh-CN" baseline="0" dirty="0" smtClean="0"/>
              <a:t>future strategy</a:t>
            </a:r>
            <a:r>
              <a:rPr lang="zh-CN" altLang="en-US" baseline="0" dirty="0" smtClean="0"/>
              <a:t>。</a:t>
            </a:r>
            <a:endParaRPr lang="en-US" altLang="zh-CN" baseline="0"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30</a:t>
            </a:fld>
            <a:endParaRPr lang="zh-CN" altLang="en-US"/>
          </a:p>
        </p:txBody>
      </p:sp>
    </p:spTree>
    <p:extLst>
      <p:ext uri="{BB962C8B-B14F-4D97-AF65-F5344CB8AC3E}">
        <p14:creationId xmlns:p14="http://schemas.microsoft.com/office/powerpoint/2010/main" val="27901734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t>在</a:t>
            </a:r>
            <a:r>
              <a:rPr lang="en-US" altLang="zh-CN" sz="1200" dirty="0" smtClean="0"/>
              <a:t>&gt;=2 States</a:t>
            </a:r>
            <a:r>
              <a:rPr lang="zh-CN" altLang="en-US" sz="1200" dirty="0" smtClean="0"/>
              <a:t>的情况下，</a:t>
            </a:r>
            <a:r>
              <a:rPr lang="en-US" altLang="zh-CN" sz="1200" dirty="0" smtClean="0"/>
              <a:t>value function</a:t>
            </a:r>
            <a:r>
              <a:rPr lang="zh-CN" altLang="en-US" sz="1200" dirty="0" smtClean="0"/>
              <a:t>的表现形式由直线变为超平面，因为超平面能够用向量表示，所以</a:t>
            </a:r>
            <a:r>
              <a:rPr lang="en-US" altLang="zh-CN" sz="1200" dirty="0" smtClean="0"/>
              <a:t>value function </a:t>
            </a:r>
            <a:r>
              <a:rPr lang="zh-CN" altLang="en-US" sz="1200" dirty="0" smtClean="0"/>
              <a:t>也能够用向量表示。</a:t>
            </a:r>
            <a:endParaRPr lang="en-US" altLang="zh-CN" sz="1200" dirty="0" smtClean="0"/>
          </a:p>
          <a:p>
            <a:r>
              <a:rPr lang="en-US" altLang="zh-CN" dirty="0" smtClean="0"/>
              <a:t>Stage</a:t>
            </a:r>
            <a:r>
              <a:rPr lang="zh-CN" altLang="en-US" dirty="0" smtClean="0"/>
              <a:t>就是</a:t>
            </a:r>
            <a:r>
              <a:rPr lang="en-US" altLang="zh-CN" dirty="0" smtClean="0"/>
              <a:t>horizon=1</a:t>
            </a:r>
            <a:r>
              <a:rPr lang="zh-CN" altLang="en-US" dirty="0" smtClean="0"/>
              <a:t>的时候计算的算一个</a:t>
            </a:r>
            <a:r>
              <a:rPr lang="en-US" altLang="zh-CN" dirty="0" smtClean="0"/>
              <a:t>stage,</a:t>
            </a:r>
            <a:r>
              <a:rPr lang="en-US" altLang="zh-CN" baseline="0" dirty="0" smtClean="0"/>
              <a:t> horizon length=2 </a:t>
            </a:r>
            <a:r>
              <a:rPr lang="zh-CN" altLang="en-US" baseline="0" dirty="0" smtClean="0"/>
              <a:t>的时候计算的算一个</a:t>
            </a:r>
            <a:r>
              <a:rPr lang="en-US" altLang="zh-CN" baseline="0" dirty="0" smtClean="0"/>
              <a:t>stage</a:t>
            </a:r>
            <a:r>
              <a:rPr lang="zh-CN" altLang="en-US" baseline="0" dirty="0" smtClean="0"/>
              <a:t>。</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31</a:t>
            </a:fld>
            <a:endParaRPr lang="zh-CN" altLang="en-US"/>
          </a:p>
        </p:txBody>
      </p:sp>
    </p:spTree>
    <p:extLst>
      <p:ext uri="{BB962C8B-B14F-4D97-AF65-F5344CB8AC3E}">
        <p14:creationId xmlns:p14="http://schemas.microsoft.com/office/powerpoint/2010/main" val="33530094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我们所采取的所有行动都有即时的影响和对未来的影响。即时的影响能够从</a:t>
            </a:r>
            <a:r>
              <a:rPr lang="en-US" altLang="zh-CN" dirty="0" smtClean="0"/>
              <a:t>POMDP</a:t>
            </a:r>
            <a:r>
              <a:rPr lang="zh-CN" altLang="en-US" dirty="0" smtClean="0"/>
              <a:t>公式计算得到，但对为未来的影响则反应在</a:t>
            </a:r>
            <a:r>
              <a:rPr lang="en-US" altLang="zh-CN" dirty="0" smtClean="0"/>
              <a:t>V</a:t>
            </a:r>
            <a:r>
              <a:rPr lang="zh-CN" altLang="en-US" dirty="0" smtClean="0"/>
              <a:t>中。然而，一旦我们采取行多，就会产生诸多变化，因此，我们需要根据这些未来的发生的概率对这些</a:t>
            </a:r>
            <a:r>
              <a:rPr lang="en-US" altLang="zh-CN" dirty="0" smtClean="0"/>
              <a:t>future</a:t>
            </a:r>
            <a:r>
              <a:rPr lang="en-US" altLang="zh-CN" baseline="0" dirty="0" smtClean="0"/>
              <a:t> consequences</a:t>
            </a:r>
            <a:r>
              <a:rPr lang="zh-CN" altLang="en-US" baseline="0" dirty="0" smtClean="0"/>
              <a:t>配以权重。</a:t>
            </a:r>
            <a:endParaRPr lang="zh-CN" alt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aseline="0" dirty="0" smtClean="0"/>
              <a:t>在左边的</a:t>
            </a:r>
            <a:r>
              <a:rPr lang="en-US" altLang="zh-CN" baseline="0" dirty="0" smtClean="0"/>
              <a:t>V</a:t>
            </a:r>
            <a:r>
              <a:rPr lang="zh-CN" altLang="en-US" baseline="0" dirty="0" smtClean="0"/>
              <a:t>中，一个点</a:t>
            </a:r>
            <a:r>
              <a:rPr lang="en-US" altLang="zh-CN" baseline="0" dirty="0" smtClean="0"/>
              <a:t>(</a:t>
            </a:r>
            <a:r>
              <a:rPr lang="en-US" altLang="zh-CN" baseline="0" dirty="0" err="1" smtClean="0"/>
              <a:t>b,v</a:t>
            </a:r>
            <a:r>
              <a:rPr lang="en-US" altLang="zh-CN" baseline="0" dirty="0" smtClean="0"/>
              <a:t>)</a:t>
            </a:r>
            <a:r>
              <a:rPr lang="zh-CN" altLang="en-US" baseline="0" dirty="0" smtClean="0"/>
              <a:t>说的是在</a:t>
            </a:r>
            <a:r>
              <a:rPr lang="en-US" altLang="zh-CN" baseline="0" dirty="0" smtClean="0"/>
              <a:t>belief state </a:t>
            </a:r>
            <a:r>
              <a:rPr lang="zh-CN" altLang="en-US" baseline="0" dirty="0" smtClean="0"/>
              <a:t>为</a:t>
            </a:r>
            <a:r>
              <a:rPr lang="en-US" altLang="zh-CN" baseline="0" dirty="0" smtClean="0"/>
              <a:t>b</a:t>
            </a:r>
            <a:r>
              <a:rPr lang="zh-CN" altLang="en-US" baseline="0" dirty="0" smtClean="0"/>
              <a:t>时，如果我们采用对应色块的</a:t>
            </a:r>
            <a:r>
              <a:rPr lang="en-US" altLang="zh-CN" baseline="0" dirty="0" smtClean="0"/>
              <a:t>strategy</a:t>
            </a:r>
            <a:r>
              <a:rPr lang="zh-CN" altLang="en-US" baseline="0" dirty="0" smtClean="0"/>
              <a:t>的好坏度量为</a:t>
            </a:r>
            <a:r>
              <a:rPr lang="en-US" altLang="zh-CN" baseline="0" dirty="0" smtClean="0"/>
              <a:t>v</a:t>
            </a:r>
            <a:r>
              <a:rPr lang="zh-CN" altLang="en-US" baseline="0" dirty="0" smtClean="0"/>
              <a:t>。</a:t>
            </a:r>
            <a:endParaRPr lang="en-US" altLang="zh-CN"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aseline="0" dirty="0" smtClean="0"/>
              <a:t>而在右边的</a:t>
            </a:r>
            <a:r>
              <a:rPr lang="en-US" altLang="zh-CN" baseline="0" dirty="0" smtClean="0"/>
              <a:t>S(</a:t>
            </a:r>
            <a:r>
              <a:rPr lang="en-US" altLang="zh-CN" baseline="0" dirty="0" err="1" smtClean="0"/>
              <a:t>a,z</a:t>
            </a:r>
            <a:r>
              <a:rPr lang="en-US" altLang="zh-CN" baseline="0" dirty="0" smtClean="0"/>
              <a:t>)</a:t>
            </a:r>
            <a:r>
              <a:rPr lang="zh-CN" altLang="en-US" baseline="0" dirty="0" smtClean="0"/>
              <a:t>中，点</a:t>
            </a:r>
            <a:r>
              <a:rPr lang="en-US" altLang="zh-CN" baseline="0" dirty="0" smtClean="0"/>
              <a:t>(</a:t>
            </a:r>
            <a:r>
              <a:rPr lang="en-US" altLang="zh-CN" baseline="0" dirty="0" err="1" smtClean="0"/>
              <a:t>b,v</a:t>
            </a:r>
            <a:r>
              <a:rPr lang="en-US" altLang="zh-CN" baseline="0" dirty="0" smtClean="0"/>
              <a:t>)</a:t>
            </a:r>
            <a:r>
              <a:rPr lang="zh-CN" altLang="en-US" baseline="0" dirty="0" smtClean="0"/>
              <a:t>指的是当我们以点</a:t>
            </a:r>
            <a:r>
              <a:rPr lang="en-US" altLang="zh-CN" baseline="0" dirty="0" smtClean="0"/>
              <a:t>b</a:t>
            </a:r>
            <a:r>
              <a:rPr lang="zh-CN" altLang="en-US" baseline="0" dirty="0" smtClean="0"/>
              <a:t>作为起点时，采取</a:t>
            </a:r>
            <a:r>
              <a:rPr lang="en-US" altLang="zh-CN" baseline="0" dirty="0" smtClean="0"/>
              <a:t>a</a:t>
            </a:r>
            <a:r>
              <a:rPr lang="zh-CN" altLang="en-US" baseline="0" dirty="0" smtClean="0"/>
              <a:t>并观测到 </a:t>
            </a:r>
            <a:r>
              <a:rPr lang="en-US" altLang="zh-CN" baseline="0" dirty="0" smtClean="0"/>
              <a:t>z</a:t>
            </a:r>
            <a:r>
              <a:rPr lang="zh-CN" altLang="en-US" baseline="0" dirty="0" smtClean="0"/>
              <a:t>的情况下，采用对应色块的</a:t>
            </a:r>
            <a:r>
              <a:rPr lang="en-US" altLang="zh-CN" baseline="0" dirty="0" smtClean="0"/>
              <a:t>strategy</a:t>
            </a:r>
            <a:r>
              <a:rPr lang="zh-CN" altLang="en-US" baseline="0" dirty="0" smtClean="0"/>
              <a:t>的好坏的度量为</a:t>
            </a:r>
            <a:r>
              <a:rPr lang="en-US" altLang="zh-CN" baseline="0" dirty="0" smtClean="0"/>
              <a:t>v</a:t>
            </a:r>
            <a:r>
              <a:rPr lang="zh-CN" altLang="en-US" baseline="0" dirty="0" smtClean="0"/>
              <a:t>。</a:t>
            </a:r>
            <a:endParaRPr lang="en-US" altLang="zh-CN"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再对</a:t>
            </a:r>
            <a:r>
              <a:rPr lang="en-US" altLang="zh-CN" dirty="0" smtClean="0"/>
              <a:t>V</a:t>
            </a:r>
            <a:r>
              <a:rPr lang="zh-CN" altLang="en-US" dirty="0" smtClean="0"/>
              <a:t>通过</a:t>
            </a:r>
            <a:r>
              <a:rPr lang="en-US" altLang="zh-CN" dirty="0" smtClean="0"/>
              <a:t>S()</a:t>
            </a:r>
          </a:p>
        </p:txBody>
      </p:sp>
      <p:sp>
        <p:nvSpPr>
          <p:cNvPr id="4" name="灯片编号占位符 3"/>
          <p:cNvSpPr>
            <a:spLocks noGrp="1"/>
          </p:cNvSpPr>
          <p:nvPr>
            <p:ph type="sldNum" sz="quarter" idx="10"/>
          </p:nvPr>
        </p:nvSpPr>
        <p:spPr/>
        <p:txBody>
          <a:bodyPr/>
          <a:lstStyle/>
          <a:p>
            <a:fld id="{B0EB69B2-5435-419E-94E6-BDC63478126A}" type="slidenum">
              <a:rPr lang="zh-CN" altLang="en-US" smtClean="0"/>
              <a:t>32</a:t>
            </a:fld>
            <a:endParaRPr lang="zh-CN" altLang="en-US"/>
          </a:p>
        </p:txBody>
      </p:sp>
    </p:spTree>
    <p:extLst>
      <p:ext uri="{BB962C8B-B14F-4D97-AF65-F5344CB8AC3E}">
        <p14:creationId xmlns:p14="http://schemas.microsoft.com/office/powerpoint/2010/main" val="16269492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马尔科夫链以温度为例子，有三种状态分别是冷、热和温暖。我们要求的参数就是每个状态之间的状态转移概率，这里一共有</a:t>
            </a:r>
            <a:r>
              <a:rPr lang="en-US" altLang="zh-CN" dirty="0" smtClean="0"/>
              <a:t>3</a:t>
            </a:r>
            <a:r>
              <a:rPr lang="zh-CN" altLang="en-US" dirty="0" smtClean="0"/>
              <a:t>*</a:t>
            </a:r>
            <a:r>
              <a:rPr lang="en-US" altLang="zh-CN" dirty="0" smtClean="0"/>
              <a:t>3=9</a:t>
            </a:r>
            <a:r>
              <a:rPr lang="zh-CN" altLang="en-US" dirty="0" smtClean="0"/>
              <a:t>个概率，构成了状态转移概率矩阵。这就是个</a:t>
            </a:r>
            <a:r>
              <a:rPr lang="en-US" altLang="zh-CN" dirty="0" smtClean="0"/>
              <a:t>Markov Chain</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a:t>
            </a:fld>
            <a:endParaRPr lang="zh-CN" altLang="en-US"/>
          </a:p>
        </p:txBody>
      </p:sp>
    </p:spTree>
    <p:extLst>
      <p:ext uri="{BB962C8B-B14F-4D97-AF65-F5344CB8AC3E}">
        <p14:creationId xmlns:p14="http://schemas.microsoft.com/office/powerpoint/2010/main" val="38729769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4</a:t>
            </a:fld>
            <a:endParaRPr lang="zh-CN" altLang="en-US"/>
          </a:p>
        </p:txBody>
      </p:sp>
    </p:spTree>
    <p:extLst>
      <p:ext uri="{BB962C8B-B14F-4D97-AF65-F5344CB8AC3E}">
        <p14:creationId xmlns:p14="http://schemas.microsoft.com/office/powerpoint/2010/main" val="20448156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228600" indent="-228600">
              <a:buAutoNum type="arabicPeriod"/>
            </a:pPr>
            <a:r>
              <a:rPr lang="zh-CN" altLang="en-US" dirty="0" smtClean="0"/>
              <a:t>现在我们开始逐步深入探讨</a:t>
            </a:r>
            <a:r>
              <a:rPr lang="en-US" altLang="zh-CN" dirty="0" smtClean="0"/>
              <a:t>POMDP</a:t>
            </a:r>
            <a:r>
              <a:rPr lang="zh-CN" altLang="en-US" dirty="0" smtClean="0"/>
              <a:t>。首先从</a:t>
            </a:r>
            <a:r>
              <a:rPr lang="en-US" altLang="zh-CN" dirty="0" smtClean="0"/>
              <a:t>MDP</a:t>
            </a:r>
            <a:r>
              <a:rPr lang="zh-CN" altLang="en-US" dirty="0" smtClean="0"/>
              <a:t>开始讲起，我们先看一个例子，叫做蚊子芒果问题。假设现在有一个毫无经验又怕文字的果农，这个果农就是我们的</a:t>
            </a:r>
            <a:r>
              <a:rPr lang="en-US" altLang="zh-CN" dirty="0" smtClean="0"/>
              <a:t>agent</a:t>
            </a:r>
            <a:r>
              <a:rPr lang="zh-CN" altLang="en-US" dirty="0" smtClean="0"/>
              <a:t>。这个果农只能在一个</a:t>
            </a:r>
            <a:r>
              <a:rPr lang="en-US" altLang="zh-CN" dirty="0" smtClean="0"/>
              <a:t>6</a:t>
            </a:r>
            <a:r>
              <a:rPr lang="zh-CN" altLang="en-US" dirty="0" smtClean="0"/>
              <a:t>个各自大小的空间左右移动。在最左边生活着一大群蚊子，在最右边是一片芒果树林。</a:t>
            </a:r>
            <a:endParaRPr lang="en-US" altLang="zh-CN" dirty="0" smtClean="0"/>
          </a:p>
          <a:p>
            <a:pPr marL="228600" indent="-228600">
              <a:buAutoNum type="arabicPeriod"/>
            </a:pPr>
            <a:r>
              <a:rPr lang="zh-CN" altLang="en-US" dirty="0" smtClean="0"/>
              <a:t>果农每次移动都是从一格左移或右移到另外一格，并且这个由</a:t>
            </a:r>
            <a:r>
              <a:rPr lang="en-US" altLang="zh-CN" dirty="0" smtClean="0"/>
              <a:t>6</a:t>
            </a:r>
            <a:r>
              <a:rPr lang="zh-CN" altLang="en-US" dirty="0" smtClean="0"/>
              <a:t>个格子组成的移动空间装有智能系统，果农每做一次移动，都会获得一个分数，获得的分数越大表示离芒果树林越近，分数越小表示离芒果树林越远而离蚊子越近</a:t>
            </a:r>
            <a:endParaRPr lang="en-US" altLang="zh-CN" dirty="0" smtClean="0"/>
          </a:p>
          <a:p>
            <a:pPr marL="228600" indent="-228600">
              <a:buAutoNum type="arabicPeriod"/>
            </a:pPr>
            <a:r>
              <a:rPr lang="zh-CN" altLang="en-US" dirty="0" smtClean="0"/>
              <a:t>由于这个果农没有什么经验和常识，果农需要通过自己的学习来找到到达芒果树林的最佳移动策略，在这个简单的例子里最佳的移动策略就是一直往右走就对了。</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5</a:t>
            </a:fld>
            <a:endParaRPr lang="zh-CN" altLang="en-US"/>
          </a:p>
        </p:txBody>
      </p:sp>
    </p:spTree>
    <p:extLst>
      <p:ext uri="{BB962C8B-B14F-4D97-AF65-F5344CB8AC3E}">
        <p14:creationId xmlns:p14="http://schemas.microsoft.com/office/powerpoint/2010/main" val="32743319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228600" indent="-228600">
              <a:buAutoNum type="arabicPeriod"/>
            </a:pPr>
            <a:r>
              <a:rPr lang="en-US" altLang="zh-CN" dirty="0" smtClean="0"/>
              <a:t>MDP</a:t>
            </a:r>
            <a:r>
              <a:rPr lang="zh-CN" altLang="en-US" dirty="0" smtClean="0"/>
              <a:t>其实是一个典型的</a:t>
            </a:r>
            <a:r>
              <a:rPr lang="en-US" altLang="zh-CN" dirty="0" smtClean="0"/>
              <a:t>Reinforcement</a:t>
            </a:r>
            <a:r>
              <a:rPr lang="en-US" altLang="zh-CN" baseline="0" dirty="0" smtClean="0"/>
              <a:t> Learning</a:t>
            </a:r>
            <a:r>
              <a:rPr lang="zh-CN" altLang="en-US" baseline="0" dirty="0" smtClean="0"/>
              <a:t>的问题。</a:t>
            </a:r>
            <a:r>
              <a:rPr lang="en-US" altLang="zh-CN" baseline="0" dirty="0" smtClean="0"/>
              <a:t>Reinforce Learning</a:t>
            </a:r>
            <a:r>
              <a:rPr lang="zh-CN" altLang="en-US" baseline="0" dirty="0" smtClean="0"/>
              <a:t>是机器学习的一个分支，在增强学习中，需要通过采取不同的行动和周遭的环境进行交互，从而获得反馈的角色是</a:t>
            </a:r>
            <a:r>
              <a:rPr lang="en-US" altLang="zh-CN" baseline="0" dirty="0" smtClean="0"/>
              <a:t>agent</a:t>
            </a:r>
            <a:r>
              <a:rPr lang="zh-CN" altLang="en-US" baseline="0" dirty="0" smtClean="0"/>
              <a:t>，</a:t>
            </a:r>
            <a:r>
              <a:rPr lang="en-US" altLang="zh-CN" baseline="0" dirty="0" smtClean="0"/>
              <a:t>agent</a:t>
            </a:r>
            <a:r>
              <a:rPr lang="zh-CN" altLang="en-US" baseline="0" dirty="0" smtClean="0"/>
              <a:t>通过</a:t>
            </a:r>
            <a:r>
              <a:rPr lang="en-US" altLang="zh-CN" baseline="0" dirty="0" smtClean="0"/>
              <a:t>action</a:t>
            </a:r>
            <a:r>
              <a:rPr lang="zh-CN" altLang="en-US" baseline="0" dirty="0" smtClean="0"/>
              <a:t>来影响</a:t>
            </a:r>
            <a:r>
              <a:rPr lang="en-US" altLang="zh-CN" baseline="0" dirty="0" smtClean="0"/>
              <a:t>Environment</a:t>
            </a:r>
            <a:r>
              <a:rPr lang="zh-CN" altLang="en-US" baseline="0" dirty="0" smtClean="0"/>
              <a:t>。在蚊子芒果问题中，</a:t>
            </a:r>
            <a:r>
              <a:rPr lang="en-US" altLang="zh-CN" baseline="0" dirty="0" smtClean="0"/>
              <a:t>…</a:t>
            </a:r>
            <a:r>
              <a:rPr lang="zh-CN" altLang="en-US" baseline="0" dirty="0" smtClean="0"/>
              <a:t>这个就是</a:t>
            </a:r>
            <a:r>
              <a:rPr lang="en-US" altLang="zh-CN" baseline="0" dirty="0" smtClean="0"/>
              <a:t>environment, </a:t>
            </a:r>
            <a:r>
              <a:rPr lang="zh-CN" altLang="en-US" baseline="0" dirty="0" smtClean="0"/>
              <a:t>果农就是</a:t>
            </a:r>
            <a:r>
              <a:rPr lang="en-US" altLang="zh-CN" baseline="0" dirty="0" smtClean="0"/>
              <a:t>agent</a:t>
            </a:r>
            <a:r>
              <a:rPr lang="zh-CN" altLang="en-US" baseline="0" dirty="0" smtClean="0"/>
              <a:t>。</a:t>
            </a:r>
            <a:endParaRPr lang="en-US" altLang="zh-CN" baseline="0" dirty="0" smtClean="0"/>
          </a:p>
          <a:p>
            <a:pPr marL="228600" indent="-228600">
              <a:buAutoNum type="arabicPeriod"/>
            </a:pPr>
            <a:r>
              <a:rPr lang="zh-CN" altLang="en-US" baseline="0" dirty="0" smtClean="0"/>
              <a:t>需要注意的是在</a:t>
            </a:r>
            <a:r>
              <a:rPr lang="en-US" altLang="zh-CN" baseline="0" dirty="0" smtClean="0"/>
              <a:t>MDP</a:t>
            </a:r>
            <a:r>
              <a:rPr lang="zh-CN" altLang="en-US" baseline="0" dirty="0" smtClean="0"/>
              <a:t>中的</a:t>
            </a:r>
            <a:r>
              <a:rPr lang="en-US" altLang="zh-CN" baseline="0" dirty="0" smtClean="0"/>
              <a:t>States</a:t>
            </a:r>
            <a:r>
              <a:rPr lang="zh-CN" altLang="en-US" baseline="0" dirty="0" smtClean="0"/>
              <a:t>是可观察的，就是果农每做一次移动，他是可以知到自己处在哪一个格子中的。</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6</a:t>
            </a:fld>
            <a:endParaRPr lang="zh-CN" altLang="en-US"/>
          </a:p>
        </p:txBody>
      </p:sp>
    </p:spTree>
    <p:extLst>
      <p:ext uri="{BB962C8B-B14F-4D97-AF65-F5344CB8AC3E}">
        <p14:creationId xmlns:p14="http://schemas.microsoft.com/office/powerpoint/2010/main" val="16528632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所以我们再来看</a:t>
            </a:r>
            <a:r>
              <a:rPr lang="en-US" altLang="zh-CN" dirty="0" smtClean="0"/>
              <a:t>MDP</a:t>
            </a:r>
            <a:r>
              <a:rPr lang="zh-CN" altLang="en-US" dirty="0" smtClean="0"/>
              <a:t>的一般性定义。一个</a:t>
            </a:r>
            <a:r>
              <a:rPr lang="en-US" altLang="zh-CN" dirty="0" smtClean="0"/>
              <a:t>MDP</a:t>
            </a:r>
            <a:r>
              <a:rPr lang="zh-CN" altLang="en-US" dirty="0" smtClean="0"/>
              <a:t>可以表示为一个五元组，其中，</a:t>
            </a:r>
            <a:endParaRPr lang="en-US" altLang="zh-CN" dirty="0" smtClean="0"/>
          </a:p>
          <a:p>
            <a:r>
              <a:rPr lang="en-US" altLang="zh-CN" dirty="0" smtClean="0"/>
              <a:t>S  </a:t>
            </a:r>
            <a:r>
              <a:rPr lang="zh-CN" altLang="en-US" dirty="0" smtClean="0"/>
              <a:t>就是</a:t>
            </a:r>
            <a:r>
              <a:rPr lang="en-US" altLang="zh-CN" dirty="0" smtClean="0"/>
              <a:t>States</a:t>
            </a:r>
            <a:r>
              <a:rPr lang="zh-CN" altLang="en-US" dirty="0" smtClean="0"/>
              <a:t>，比如在蚊子芒果问题中果农所处的格子每个格子就可以代表一个状态。</a:t>
            </a:r>
            <a:endParaRPr lang="en-US" altLang="zh-CN" dirty="0" smtClean="0"/>
          </a:p>
          <a:p>
            <a:r>
              <a:rPr lang="en-US" altLang="zh-CN" dirty="0" smtClean="0"/>
              <a:t>A  </a:t>
            </a:r>
            <a:r>
              <a:rPr lang="zh-CN" altLang="en-US" dirty="0" smtClean="0"/>
              <a:t>就是</a:t>
            </a:r>
            <a:r>
              <a:rPr lang="en-US" altLang="zh-CN" dirty="0" smtClean="0"/>
              <a:t>agent</a:t>
            </a:r>
            <a:r>
              <a:rPr lang="zh-CN" altLang="en-US" dirty="0" smtClean="0"/>
              <a:t>能够采取的动作，比如果农的左移和右移。</a:t>
            </a:r>
            <a:endParaRPr lang="en-US" altLang="zh-CN" dirty="0" smtClean="0"/>
          </a:p>
          <a:p>
            <a:r>
              <a:rPr lang="en-US" altLang="zh-CN" dirty="0" smtClean="0"/>
              <a:t>M </a:t>
            </a:r>
            <a:r>
              <a:rPr lang="zh-CN" altLang="en-US" dirty="0" smtClean="0"/>
              <a:t>就是状态转移概率矩阵，描述当</a:t>
            </a:r>
            <a:r>
              <a:rPr lang="en-US" altLang="zh-CN" dirty="0" smtClean="0"/>
              <a:t>agent</a:t>
            </a:r>
            <a:r>
              <a:rPr lang="zh-CN" altLang="en-US" dirty="0" smtClean="0"/>
              <a:t>处在采取某个</a:t>
            </a:r>
            <a:r>
              <a:rPr lang="en-US" altLang="zh-CN" dirty="0" smtClean="0"/>
              <a:t>action</a:t>
            </a:r>
            <a:r>
              <a:rPr lang="zh-CN" altLang="en-US" dirty="0" smtClean="0"/>
              <a:t>后从某个状态转移到另外一状态的概率分布。</a:t>
            </a:r>
            <a:endParaRPr lang="en-US" altLang="zh-CN" dirty="0" smtClean="0"/>
          </a:p>
          <a:p>
            <a:r>
              <a:rPr lang="en-US" altLang="zh-CN" dirty="0" smtClean="0"/>
              <a:t>R </a:t>
            </a:r>
            <a:r>
              <a:rPr lang="zh-CN" altLang="en-US" dirty="0" smtClean="0"/>
              <a:t>为了衡量</a:t>
            </a:r>
            <a:r>
              <a:rPr lang="en-US" altLang="zh-CN" dirty="0" smtClean="0"/>
              <a:t>agent</a:t>
            </a:r>
            <a:r>
              <a:rPr lang="zh-CN" altLang="en-US" dirty="0" smtClean="0"/>
              <a:t>处在某个状态和采取某个行动的价值，引入</a:t>
            </a:r>
            <a:r>
              <a:rPr lang="en-US" altLang="zh-CN" dirty="0" smtClean="0"/>
              <a:t>immediate reward</a:t>
            </a:r>
            <a:r>
              <a:rPr lang="zh-CN" altLang="en-US" dirty="0" smtClean="0"/>
              <a:t>的概念，随着</a:t>
            </a:r>
            <a:r>
              <a:rPr lang="en-US" altLang="zh-CN" dirty="0" smtClean="0"/>
              <a:t>agent</a:t>
            </a:r>
            <a:r>
              <a:rPr lang="zh-CN" altLang="en-US" dirty="0" smtClean="0"/>
              <a:t>的每次行动，都会得到一个相应的</a:t>
            </a:r>
            <a:r>
              <a:rPr lang="en-US" altLang="zh-CN" dirty="0" smtClean="0"/>
              <a:t>reward</a:t>
            </a:r>
            <a:r>
              <a:rPr lang="zh-CN" altLang="en-US" dirty="0" smtClean="0"/>
              <a:t>。比如果农右移</a:t>
            </a:r>
            <a:r>
              <a:rPr lang="en-US" altLang="zh-CN" dirty="0" smtClean="0"/>
              <a:t>+1 </a:t>
            </a:r>
            <a:r>
              <a:rPr lang="zh-CN" altLang="en-US" dirty="0" smtClean="0"/>
              <a:t>左移</a:t>
            </a:r>
            <a:r>
              <a:rPr lang="en-US" altLang="zh-CN" dirty="0" smtClean="0"/>
              <a:t>-1</a:t>
            </a:r>
          </a:p>
          <a:p>
            <a:r>
              <a:rPr lang="en-US" altLang="zh-CN" dirty="0" smtClean="0"/>
              <a:t>Gamma:  discount</a:t>
            </a:r>
            <a:r>
              <a:rPr lang="en-US" altLang="zh-CN" baseline="0" dirty="0" smtClean="0"/>
              <a:t> factor,</a:t>
            </a:r>
            <a:r>
              <a:rPr lang="zh-CN" altLang="en-US" baseline="0" dirty="0" smtClean="0"/>
              <a:t>是模型训练的一个参数，有点学习率的那种意思。</a:t>
            </a:r>
            <a:endParaRPr lang="en-US" altLang="zh-CN" dirty="0" smtClean="0"/>
          </a:p>
        </p:txBody>
      </p:sp>
      <p:sp>
        <p:nvSpPr>
          <p:cNvPr id="4" name="灯片编号占位符 3"/>
          <p:cNvSpPr>
            <a:spLocks noGrp="1"/>
          </p:cNvSpPr>
          <p:nvPr>
            <p:ph type="sldNum" sz="quarter" idx="10"/>
          </p:nvPr>
        </p:nvSpPr>
        <p:spPr/>
        <p:txBody>
          <a:bodyPr/>
          <a:lstStyle/>
          <a:p>
            <a:fld id="{B0EB69B2-5435-419E-94E6-BDC63478126A}" type="slidenum">
              <a:rPr lang="zh-CN" altLang="en-US" smtClean="0"/>
              <a:t>7</a:t>
            </a:fld>
            <a:endParaRPr lang="zh-CN" altLang="en-US"/>
          </a:p>
        </p:txBody>
      </p:sp>
    </p:spTree>
    <p:extLst>
      <p:ext uri="{BB962C8B-B14F-4D97-AF65-F5344CB8AC3E}">
        <p14:creationId xmlns:p14="http://schemas.microsoft.com/office/powerpoint/2010/main" val="22001752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en-US" altLang="zh-CN" dirty="0" smtClean="0"/>
              <a:t>MDP </a:t>
            </a:r>
            <a:r>
              <a:rPr lang="zh-CN" altLang="en-US" dirty="0" smtClean="0"/>
              <a:t>模型要解决的就是求一个</a:t>
            </a:r>
            <a:r>
              <a:rPr lang="en-US" altLang="zh-CN" dirty="0" smtClean="0"/>
              <a:t>policy</a:t>
            </a:r>
            <a:r>
              <a:rPr lang="zh-CN" altLang="en-US" dirty="0" smtClean="0"/>
              <a:t>，他实际上表现为一种</a:t>
            </a:r>
            <a:r>
              <a:rPr lang="en-US" altLang="zh-CN" dirty="0" smtClean="0"/>
              <a:t>States</a:t>
            </a:r>
            <a:r>
              <a:rPr lang="zh-CN" altLang="en-US" dirty="0" smtClean="0"/>
              <a:t>到</a:t>
            </a:r>
            <a:r>
              <a:rPr lang="en-US" altLang="zh-CN" dirty="0" smtClean="0"/>
              <a:t>Action</a:t>
            </a:r>
            <a:r>
              <a:rPr lang="zh-CN" altLang="en-US" dirty="0" smtClean="0"/>
              <a:t>的映射。可</a:t>
            </a:r>
            <a:r>
              <a:rPr lang="zh-CN" altLang="en-US" dirty="0" smtClean="0"/>
              <a:t>以认为说是一种策略，就是处在某个</a:t>
            </a:r>
            <a:r>
              <a:rPr lang="en-US" altLang="zh-CN" dirty="0" smtClean="0"/>
              <a:t>state</a:t>
            </a:r>
            <a:r>
              <a:rPr lang="zh-CN" altLang="en-US" dirty="0" smtClean="0"/>
              <a:t>下要做什么</a:t>
            </a:r>
            <a:r>
              <a:rPr lang="en-US" altLang="zh-CN" dirty="0" smtClean="0"/>
              <a:t>action</a:t>
            </a:r>
            <a:r>
              <a:rPr lang="zh-CN" altLang="en-US" dirty="0" smtClean="0"/>
              <a:t>的一种推荐</a:t>
            </a:r>
            <a:r>
              <a:rPr lang="zh-CN" altLang="en-US" dirty="0" smtClean="0"/>
              <a:t>。</a:t>
            </a:r>
            <a:endParaRPr lang="en-US" altLang="zh-CN" dirty="0" smtClean="0"/>
          </a:p>
          <a:p>
            <a:endParaRPr lang="en-US" altLang="zh-CN" dirty="0" smtClean="0"/>
          </a:p>
          <a:p>
            <a:r>
              <a:rPr lang="zh-CN" altLang="en-US" dirty="0" smtClean="0"/>
              <a:t>第一个假设的意思是当我们拿到一个训练样本的时候，比如是一个用户一天的搜素日志，我们假设用户的一条查询是一个</a:t>
            </a:r>
            <a:r>
              <a:rPr lang="en-US" altLang="zh-CN" dirty="0" smtClean="0"/>
              <a:t>action</a:t>
            </a:r>
            <a:r>
              <a:rPr lang="zh-CN" altLang="en-US" dirty="0" smtClean="0"/>
              <a:t>。用户的查询个数一定是有限个</a:t>
            </a:r>
            <a:r>
              <a:rPr lang="zh-CN" altLang="en-US" smtClean="0"/>
              <a:t>数，也就是说用户行动的次数是有限的</a:t>
            </a:r>
            <a:endParaRPr lang="en-US" altLang="zh-CN" dirty="0" smtClean="0"/>
          </a:p>
          <a:p>
            <a:endParaRPr lang="en-US" altLang="zh-CN" dirty="0" smtClean="0"/>
          </a:p>
          <a:p>
            <a:endParaRPr lang="en-US" altLang="zh-CN" dirty="0" smtClean="0"/>
          </a:p>
        </p:txBody>
      </p:sp>
      <p:sp>
        <p:nvSpPr>
          <p:cNvPr id="4" name="灯片编号占位符 3"/>
          <p:cNvSpPr>
            <a:spLocks noGrp="1"/>
          </p:cNvSpPr>
          <p:nvPr>
            <p:ph type="sldNum" sz="quarter" idx="10"/>
          </p:nvPr>
        </p:nvSpPr>
        <p:spPr/>
        <p:txBody>
          <a:bodyPr/>
          <a:lstStyle/>
          <a:p>
            <a:fld id="{B0EB69B2-5435-419E-94E6-BDC63478126A}" type="slidenum">
              <a:rPr lang="zh-CN" altLang="en-US" smtClean="0"/>
              <a:t>8</a:t>
            </a:fld>
            <a:endParaRPr lang="zh-CN" altLang="en-US"/>
          </a:p>
        </p:txBody>
      </p:sp>
    </p:spTree>
    <p:extLst>
      <p:ext uri="{BB962C8B-B14F-4D97-AF65-F5344CB8AC3E}">
        <p14:creationId xmlns:p14="http://schemas.microsoft.com/office/powerpoint/2010/main" val="8993455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上面说过</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9</a:t>
            </a:fld>
            <a:endParaRPr lang="zh-CN" altLang="en-US"/>
          </a:p>
        </p:txBody>
      </p:sp>
    </p:spTree>
    <p:extLst>
      <p:ext uri="{BB962C8B-B14F-4D97-AF65-F5344CB8AC3E}">
        <p14:creationId xmlns:p14="http://schemas.microsoft.com/office/powerpoint/2010/main" val="28868034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3713310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18592953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9943904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6904943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7660682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C4DEB544-C4A0-4A49-851F-FF870A178D69}" type="datetimeFigureOut">
              <a:rPr lang="zh-CN" altLang="en-US" smtClean="0"/>
              <a:t>2018/4/4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481473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C4DEB544-C4A0-4A49-851F-FF870A178D69}" type="datetimeFigureOut">
              <a:rPr lang="zh-CN" altLang="en-US" smtClean="0"/>
              <a:t>2018/4/4</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4241229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C4DEB544-C4A0-4A49-851F-FF870A178D69}" type="datetimeFigureOut">
              <a:rPr lang="zh-CN" altLang="en-US" smtClean="0"/>
              <a:t>2018/4/4</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080386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DEB544-C4A0-4A49-851F-FF870A178D69}" type="datetimeFigureOut">
              <a:rPr lang="zh-CN" altLang="en-US" smtClean="0"/>
              <a:t>2018/4/4</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5702506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C4DEB544-C4A0-4A49-851F-FF870A178D69}" type="datetimeFigureOut">
              <a:rPr lang="zh-CN" altLang="en-US" smtClean="0"/>
              <a:t>2018/4/4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505845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C4DEB544-C4A0-4A49-851F-FF870A178D69}" type="datetimeFigureOut">
              <a:rPr lang="zh-CN" altLang="en-US" smtClean="0"/>
              <a:t>2018/4/4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7162981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DEB544-C4A0-4A49-851F-FF870A178D69}" type="datetimeFigureOut">
              <a:rPr lang="zh-CN" altLang="en-US" smtClean="0"/>
              <a:t>2018/4/4</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8214112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oleObject" Target="../embeddings/oleObject3.bin"/><Relationship Id="rId3" Type="http://schemas.openxmlformats.org/officeDocument/2006/relationships/notesSlide" Target="../notesSlides/notesSlide2.xml"/><Relationship Id="rId7" Type="http://schemas.openxmlformats.org/officeDocument/2006/relationships/image" Target="../media/image2.wmf"/><Relationship Id="rId12"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oleObject" Target="../embeddings/oleObject2.bin"/><Relationship Id="rId11" Type="http://schemas.openxmlformats.org/officeDocument/2006/relationships/image" Target="../media/image4.wmf"/><Relationship Id="rId5" Type="http://schemas.openxmlformats.org/officeDocument/2006/relationships/image" Target="../media/image1.wmf"/><Relationship Id="rId10" Type="http://schemas.openxmlformats.org/officeDocument/2006/relationships/oleObject" Target="../embeddings/oleObject4.bin"/><Relationship Id="rId4" Type="http://schemas.openxmlformats.org/officeDocument/2006/relationships/oleObject" Target="../embeddings/oleObject1.bin"/><Relationship Id="rId9" Type="http://schemas.openxmlformats.org/officeDocument/2006/relationships/image" Target="../media/image3.wmf"/></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emf"/></Relationships>
</file>

<file path=ppt/slides/_rels/slide3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vmlDrawing" Target="../drawings/vmlDrawing2.vml"/><Relationship Id="rId6" Type="http://schemas.openxmlformats.org/officeDocument/2006/relationships/image" Target="../media/image7.wmf"/><Relationship Id="rId5" Type="http://schemas.openxmlformats.org/officeDocument/2006/relationships/oleObject" Target="../embeddings/oleObject5.bin"/><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notesSlide" Target="../notesSlides/notesSlide5.xml"/><Relationship Id="rId7"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vmlDrawing" Target="../drawings/vmlDrawing3.vml"/><Relationship Id="rId6" Type="http://schemas.openxmlformats.org/officeDocument/2006/relationships/image" Target="../media/image7.wmf"/><Relationship Id="rId5" Type="http://schemas.openxmlformats.org/officeDocument/2006/relationships/oleObject" Target="../embeddings/oleObject6.bin"/><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notesSlide" Target="../notesSlides/notesSlide6.xml"/><Relationship Id="rId7" Type="http://schemas.openxmlformats.org/officeDocument/2006/relationships/image" Target="../media/image9.emf"/><Relationship Id="rId2" Type="http://schemas.openxmlformats.org/officeDocument/2006/relationships/slideLayout" Target="../slideLayouts/slideLayout1.xml"/><Relationship Id="rId1" Type="http://schemas.openxmlformats.org/officeDocument/2006/relationships/vmlDrawing" Target="../drawings/vmlDrawing4.vml"/><Relationship Id="rId6" Type="http://schemas.openxmlformats.org/officeDocument/2006/relationships/image" Target="../media/image7.wmf"/><Relationship Id="rId5" Type="http://schemas.openxmlformats.org/officeDocument/2006/relationships/oleObject" Target="../embeddings/oleObject7.bin"/><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image" Target="../media/image11.wmf"/><Relationship Id="rId3" Type="http://schemas.openxmlformats.org/officeDocument/2006/relationships/notesSlide" Target="../notesSlides/notesSlide7.xml"/><Relationship Id="rId7" Type="http://schemas.openxmlformats.org/officeDocument/2006/relationships/oleObject" Target="../embeddings/oleObject9.bin"/><Relationship Id="rId2" Type="http://schemas.openxmlformats.org/officeDocument/2006/relationships/slideLayout" Target="../slideLayouts/slideLayout1.xml"/><Relationship Id="rId1" Type="http://schemas.openxmlformats.org/officeDocument/2006/relationships/vmlDrawing" Target="../drawings/vmlDrawing5.vml"/><Relationship Id="rId6" Type="http://schemas.openxmlformats.org/officeDocument/2006/relationships/image" Target="../media/image10.wmf"/><Relationship Id="rId5" Type="http://schemas.openxmlformats.org/officeDocument/2006/relationships/oleObject" Target="../embeddings/oleObject8.bin"/><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nvSpPr>
        <p:spPr>
          <a:xfrm>
            <a:off x="0" y="2915920"/>
            <a:ext cx="9144000" cy="769441"/>
          </a:xfrm>
          <a:prstGeom prst="rect">
            <a:avLst/>
          </a:prstGeom>
          <a:solidFill>
            <a:schemeClr val="tx1">
              <a:lumMod val="65000"/>
              <a:lumOff val="35000"/>
            </a:schemeClr>
          </a:solidFill>
        </p:spPr>
        <p:txBody>
          <a:bodyPr wrap="square" rtlCol="0">
            <a:spAutoFit/>
          </a:bodyPr>
          <a:lstStyle/>
          <a:p>
            <a:pPr algn="ctr"/>
            <a:r>
              <a:rPr lang="en-US" altLang="zh-CN" sz="4400" dirty="0" smtClean="0">
                <a:solidFill>
                  <a:schemeClr val="bg1">
                    <a:lumMod val="95000"/>
                  </a:schemeClr>
                </a:solidFill>
              </a:rPr>
              <a:t>POMDP</a:t>
            </a:r>
            <a:r>
              <a:rPr lang="en-US" altLang="zh-CN" sz="4400" dirty="0" smtClean="0"/>
              <a:t> Introduction</a:t>
            </a:r>
            <a:endParaRPr lang="zh-CN" altLang="en-US" sz="4400" dirty="0"/>
          </a:p>
        </p:txBody>
      </p:sp>
      <p:sp>
        <p:nvSpPr>
          <p:cNvPr id="2" name="文本框 1"/>
          <p:cNvSpPr txBox="1"/>
          <p:nvPr/>
        </p:nvSpPr>
        <p:spPr>
          <a:xfrm>
            <a:off x="3662680" y="6102588"/>
            <a:ext cx="1818640" cy="400110"/>
          </a:xfrm>
          <a:prstGeom prst="rect">
            <a:avLst/>
          </a:prstGeom>
          <a:noFill/>
        </p:spPr>
        <p:txBody>
          <a:bodyPr wrap="square" rtlCol="0">
            <a:spAutoFit/>
          </a:bodyPr>
          <a:lstStyle/>
          <a:p>
            <a:r>
              <a:rPr lang="en-US" altLang="zh-CN" sz="2000" dirty="0" smtClean="0"/>
              <a:t>Yanqing Wang</a:t>
            </a:r>
            <a:endParaRPr lang="zh-CN" altLang="en-US" sz="2000" dirty="0"/>
          </a:p>
        </p:txBody>
      </p:sp>
    </p:spTree>
    <p:extLst>
      <p:ext uri="{BB962C8B-B14F-4D97-AF65-F5344CB8AC3E}">
        <p14:creationId xmlns:p14="http://schemas.microsoft.com/office/powerpoint/2010/main" val="15402180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 y="857250"/>
            <a:ext cx="5161548" cy="461665"/>
          </a:xfrm>
          <a:prstGeom prst="rect">
            <a:avLst/>
          </a:prstGeom>
          <a:noFill/>
        </p:spPr>
        <p:txBody>
          <a:bodyPr wrap="square" rtlCol="0">
            <a:spAutoFit/>
          </a:bodyPr>
          <a:lstStyle/>
          <a:p>
            <a:r>
              <a:rPr lang="en-US" altLang="zh-CN" sz="2400" dirty="0"/>
              <a:t>Solution to an MDP</a:t>
            </a:r>
            <a:endParaRPr lang="zh-CN" altLang="en-US" sz="1350" dirty="0"/>
          </a:p>
        </p:txBody>
      </p:sp>
      <p:sp>
        <p:nvSpPr>
          <p:cNvPr id="5" name="文本框 4"/>
          <p:cNvSpPr txBox="1"/>
          <p:nvPr/>
        </p:nvSpPr>
        <p:spPr>
          <a:xfrm>
            <a:off x="950495" y="1393310"/>
            <a:ext cx="7315200" cy="1200329"/>
          </a:xfrm>
          <a:prstGeom prst="rect">
            <a:avLst/>
          </a:prstGeom>
          <a:noFill/>
        </p:spPr>
        <p:txBody>
          <a:bodyPr wrap="square" rtlCol="0">
            <a:spAutoFit/>
          </a:bodyPr>
          <a:lstStyle/>
          <a:p>
            <a:r>
              <a:rPr lang="en-US" altLang="zh-CN" sz="2400" dirty="0"/>
              <a:t>MDP</a:t>
            </a:r>
            <a:r>
              <a:rPr lang="zh-CN" altLang="en-US" sz="2400" dirty="0"/>
              <a:t>假设下一个状态仅仅和当前状态和</a:t>
            </a:r>
            <a:r>
              <a:rPr lang="en-US" altLang="zh-CN" sz="2400" dirty="0"/>
              <a:t>action</a:t>
            </a:r>
            <a:r>
              <a:rPr lang="zh-CN" altLang="en-US" sz="2400" dirty="0"/>
              <a:t>有关，这也称作</a:t>
            </a:r>
            <a:r>
              <a:rPr lang="en-US" altLang="zh-CN" sz="2400" dirty="0"/>
              <a:t>Markov assumption</a:t>
            </a:r>
            <a:r>
              <a:rPr lang="zh-CN" altLang="en-US" sz="2400" dirty="0"/>
              <a:t>，这也能体现在</a:t>
            </a:r>
            <a:r>
              <a:rPr lang="en-US" altLang="zh-CN" sz="2400" dirty="0"/>
              <a:t>POMDP</a:t>
            </a:r>
            <a:r>
              <a:rPr lang="zh-CN" altLang="en-US" sz="2400" dirty="0"/>
              <a:t>中</a:t>
            </a:r>
            <a:endParaRPr lang="zh-CN" altLang="en-US" sz="1350" i="1" dirty="0">
              <a:solidFill>
                <a:srgbClr val="FF0000"/>
              </a:solidFill>
            </a:endParaRPr>
          </a:p>
        </p:txBody>
      </p:sp>
      <p:pic>
        <p:nvPicPr>
          <p:cNvPr id="6" name="图片 5"/>
          <p:cNvPicPr>
            <a:picLocks noChangeAspect="1"/>
          </p:cNvPicPr>
          <p:nvPr/>
        </p:nvPicPr>
        <p:blipFill rotWithShape="1">
          <a:blip r:embed="rId3"/>
          <a:srcRect l="36547" t="40684" r="34327" b="37864"/>
          <a:stretch/>
        </p:blipFill>
        <p:spPr>
          <a:xfrm>
            <a:off x="1636295" y="2577766"/>
            <a:ext cx="5517926" cy="2286000"/>
          </a:xfrm>
          <a:prstGeom prst="rect">
            <a:avLst/>
          </a:prstGeom>
        </p:spPr>
      </p:pic>
      <p:cxnSp>
        <p:nvCxnSpPr>
          <p:cNvPr id="8" name="直接连接符 7"/>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2177716" y="3046998"/>
            <a:ext cx="715879"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V="1">
            <a:off x="2803359" y="3239503"/>
            <a:ext cx="216568" cy="372979"/>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26583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28600" y="3023012"/>
            <a:ext cx="8915400" cy="3000821"/>
          </a:xfrm>
          <a:prstGeom prst="rect">
            <a:avLst/>
          </a:prstGeom>
        </p:spPr>
        <p:txBody>
          <a:bodyPr wrap="square">
            <a:spAutoFit/>
          </a:bodyPr>
          <a:lstStyle/>
          <a:p>
            <a:r>
              <a:rPr lang="en-US" altLang="zh-CN" sz="2100" dirty="0"/>
              <a:t>The actions' effects on the state in a POMDP is exactly the same as in an MDP. The only difference is in whether or not we can observe the current state of the process. In a POMDP we add a set of observations to the model. So instead of directly observing the current state, </a:t>
            </a:r>
            <a:r>
              <a:rPr lang="en-US" altLang="zh-CN" sz="2100" dirty="0">
                <a:solidFill>
                  <a:srgbClr val="FF0000"/>
                </a:solidFill>
              </a:rPr>
              <a:t>the state gives us an observation which provides a hint about what state it is in. The observations can be probabilistic; so we need to also specify an observation function. </a:t>
            </a:r>
            <a:r>
              <a:rPr lang="en-US" altLang="zh-CN" sz="2100" dirty="0"/>
              <a:t>This observation function simply tells us the probability of each observation for each state in the model. We can also have the observation likelihood depend on the action if we like.</a:t>
            </a:r>
            <a:endParaRPr lang="zh-CN" altLang="en-US" sz="2100" dirty="0"/>
          </a:p>
        </p:txBody>
      </p:sp>
      <p:sp>
        <p:nvSpPr>
          <p:cNvPr id="6" name="文本框 5"/>
          <p:cNvSpPr txBox="1"/>
          <p:nvPr/>
        </p:nvSpPr>
        <p:spPr>
          <a:xfrm>
            <a:off x="-1" y="857250"/>
            <a:ext cx="5161548" cy="461665"/>
          </a:xfrm>
          <a:prstGeom prst="rect">
            <a:avLst/>
          </a:prstGeom>
          <a:noFill/>
        </p:spPr>
        <p:txBody>
          <a:bodyPr wrap="square" rtlCol="0">
            <a:spAutoFit/>
          </a:bodyPr>
          <a:lstStyle/>
          <a:p>
            <a:r>
              <a:rPr lang="en-US" altLang="zh-CN" sz="2400" dirty="0"/>
              <a:t>POMDP</a:t>
            </a:r>
            <a:endParaRPr lang="zh-CN" altLang="en-US" sz="1350" dirty="0"/>
          </a:p>
        </p:txBody>
      </p:sp>
      <p:cxnSp>
        <p:nvCxnSpPr>
          <p:cNvPr id="7" name="直接连接符 6"/>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rotWithShape="1">
          <a:blip r:embed="rId3"/>
          <a:srcRect l="32375" t="55077" r="30155" b="18761"/>
          <a:stretch/>
        </p:blipFill>
        <p:spPr>
          <a:xfrm>
            <a:off x="2514599" y="1283800"/>
            <a:ext cx="4074789" cy="1600370"/>
          </a:xfrm>
          <a:prstGeom prst="rect">
            <a:avLst/>
          </a:prstGeom>
        </p:spPr>
      </p:pic>
    </p:spTree>
    <p:extLst>
      <p:ext uri="{BB962C8B-B14F-4D97-AF65-F5344CB8AC3E}">
        <p14:creationId xmlns:p14="http://schemas.microsoft.com/office/powerpoint/2010/main" val="2944890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 y="857250"/>
            <a:ext cx="5161548" cy="461665"/>
          </a:xfrm>
          <a:prstGeom prst="rect">
            <a:avLst/>
          </a:prstGeom>
          <a:noFill/>
        </p:spPr>
        <p:txBody>
          <a:bodyPr wrap="square" rtlCol="0">
            <a:spAutoFit/>
          </a:bodyPr>
          <a:lstStyle/>
          <a:p>
            <a:r>
              <a:rPr lang="en-US" altLang="zh-CN" sz="2400" dirty="0"/>
              <a:t>POMDP Tiger Problem</a:t>
            </a:r>
            <a:endParaRPr lang="zh-CN" altLang="en-US" sz="1350" dirty="0"/>
          </a:p>
        </p:txBody>
      </p:sp>
      <p:cxnSp>
        <p:nvCxnSpPr>
          <p:cNvPr id="7" name="直接连接符 6"/>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16112" t="23397" r="31093" b="14691"/>
          <a:stretch/>
        </p:blipFill>
        <p:spPr>
          <a:xfrm>
            <a:off x="1120140" y="1443990"/>
            <a:ext cx="6461760" cy="4262335"/>
          </a:xfrm>
          <a:prstGeom prst="rect">
            <a:avLst/>
          </a:prstGeom>
        </p:spPr>
      </p:pic>
    </p:spTree>
    <p:extLst>
      <p:ext uri="{BB962C8B-B14F-4D97-AF65-F5344CB8AC3E}">
        <p14:creationId xmlns:p14="http://schemas.microsoft.com/office/powerpoint/2010/main" val="124529002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 y="857250"/>
            <a:ext cx="5161548" cy="461665"/>
          </a:xfrm>
          <a:prstGeom prst="rect">
            <a:avLst/>
          </a:prstGeom>
          <a:noFill/>
        </p:spPr>
        <p:txBody>
          <a:bodyPr wrap="square" rtlCol="0">
            <a:spAutoFit/>
          </a:bodyPr>
          <a:lstStyle/>
          <a:p>
            <a:r>
              <a:rPr lang="en-US" altLang="zh-CN" sz="2400" dirty="0"/>
              <a:t>POMDP Tiger Problem</a:t>
            </a:r>
            <a:endParaRPr lang="zh-CN" altLang="en-US" sz="1350" dirty="0"/>
          </a:p>
        </p:txBody>
      </p:sp>
      <p:cxnSp>
        <p:nvCxnSpPr>
          <p:cNvPr id="7" name="直接连接符 6"/>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rotWithShape="1">
          <a:blip r:embed="rId3"/>
          <a:srcRect l="17662" t="33155" r="32180" b="17573"/>
          <a:stretch/>
        </p:blipFill>
        <p:spPr>
          <a:xfrm>
            <a:off x="762000" y="1398270"/>
            <a:ext cx="7157186" cy="4213861"/>
          </a:xfrm>
          <a:prstGeom prst="rect">
            <a:avLst/>
          </a:prstGeom>
        </p:spPr>
      </p:pic>
    </p:spTree>
    <p:extLst>
      <p:ext uri="{BB962C8B-B14F-4D97-AF65-F5344CB8AC3E}">
        <p14:creationId xmlns:p14="http://schemas.microsoft.com/office/powerpoint/2010/main" val="31968636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 y="857250"/>
            <a:ext cx="5161548" cy="461665"/>
          </a:xfrm>
          <a:prstGeom prst="rect">
            <a:avLst/>
          </a:prstGeom>
          <a:noFill/>
        </p:spPr>
        <p:txBody>
          <a:bodyPr wrap="square" rtlCol="0">
            <a:spAutoFit/>
          </a:bodyPr>
          <a:lstStyle/>
          <a:p>
            <a:r>
              <a:rPr lang="en-US" altLang="zh-CN" sz="2400" dirty="0"/>
              <a:t>POMDP Tiger Problem</a:t>
            </a:r>
            <a:endParaRPr lang="zh-CN" altLang="en-US" sz="1350" dirty="0"/>
          </a:p>
        </p:txBody>
      </p:sp>
      <p:cxnSp>
        <p:nvCxnSpPr>
          <p:cNvPr id="7" name="直接连接符 6"/>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rotWithShape="1">
          <a:blip r:embed="rId3"/>
          <a:srcRect l="17433" t="30577" r="32041" b="17296"/>
          <a:stretch/>
        </p:blipFill>
        <p:spPr>
          <a:xfrm>
            <a:off x="712104" y="1360170"/>
            <a:ext cx="7473607" cy="4572000"/>
          </a:xfrm>
          <a:prstGeom prst="rect">
            <a:avLst/>
          </a:prstGeom>
        </p:spPr>
      </p:pic>
    </p:spTree>
    <p:extLst>
      <p:ext uri="{BB962C8B-B14F-4D97-AF65-F5344CB8AC3E}">
        <p14:creationId xmlns:p14="http://schemas.microsoft.com/office/powerpoint/2010/main" val="382512958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4222" y="1553924"/>
            <a:ext cx="8915400" cy="1061829"/>
          </a:xfrm>
          <a:prstGeom prst="rect">
            <a:avLst/>
          </a:prstGeom>
        </p:spPr>
        <p:txBody>
          <a:bodyPr wrap="square">
            <a:spAutoFit/>
          </a:bodyPr>
          <a:lstStyle/>
          <a:p>
            <a:r>
              <a:rPr lang="en-US" altLang="zh-CN" sz="2100" dirty="0"/>
              <a:t>In MDP our problem is to find a mapping from states to actions;</a:t>
            </a:r>
          </a:p>
          <a:p>
            <a:r>
              <a:rPr lang="en-US" altLang="zh-CN" sz="2100" dirty="0"/>
              <a:t>In POMDP our problem is to </a:t>
            </a:r>
            <a:r>
              <a:rPr lang="en-US" altLang="zh-CN" sz="2100" dirty="0">
                <a:solidFill>
                  <a:srgbClr val="FF0000"/>
                </a:solidFill>
              </a:rPr>
              <a:t>find a mapping from probability distributions (over states) to actions</a:t>
            </a:r>
            <a:r>
              <a:rPr lang="en-US" altLang="zh-CN" sz="2100" dirty="0"/>
              <a:t>.</a:t>
            </a:r>
            <a:endParaRPr lang="zh-CN" altLang="en-US" sz="2100" dirty="0"/>
          </a:p>
        </p:txBody>
      </p:sp>
      <p:sp>
        <p:nvSpPr>
          <p:cNvPr id="6" name="文本框 5"/>
          <p:cNvSpPr txBox="1"/>
          <p:nvPr/>
        </p:nvSpPr>
        <p:spPr>
          <a:xfrm>
            <a:off x="-1" y="857250"/>
            <a:ext cx="5161548" cy="461665"/>
          </a:xfrm>
          <a:prstGeom prst="rect">
            <a:avLst/>
          </a:prstGeom>
          <a:noFill/>
        </p:spPr>
        <p:txBody>
          <a:bodyPr wrap="square" rtlCol="0">
            <a:spAutoFit/>
          </a:bodyPr>
          <a:lstStyle/>
          <a:p>
            <a:r>
              <a:rPr lang="en-US" altLang="zh-CN" sz="2400" dirty="0"/>
              <a:t>POMDP</a:t>
            </a:r>
            <a:endParaRPr lang="zh-CN" altLang="en-US" sz="1350" dirty="0"/>
          </a:p>
        </p:txBody>
      </p:sp>
      <p:cxnSp>
        <p:nvCxnSpPr>
          <p:cNvPr id="7" name="直接连接符 6"/>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rotWithShape="1">
          <a:blip r:embed="rId2"/>
          <a:srcRect l="12744" t="53071" r="62665" b="34803"/>
          <a:stretch/>
        </p:blipFill>
        <p:spPr>
          <a:xfrm>
            <a:off x="2502569" y="3071060"/>
            <a:ext cx="3633537" cy="1007843"/>
          </a:xfrm>
          <a:prstGeom prst="rect">
            <a:avLst/>
          </a:prstGeom>
        </p:spPr>
      </p:pic>
      <p:sp>
        <p:nvSpPr>
          <p:cNvPr id="8" name="矩形 7"/>
          <p:cNvSpPr/>
          <p:nvPr/>
        </p:nvSpPr>
        <p:spPr>
          <a:xfrm>
            <a:off x="703849" y="4361086"/>
            <a:ext cx="7471610" cy="415498"/>
          </a:xfrm>
          <a:prstGeom prst="rect">
            <a:avLst/>
          </a:prstGeom>
        </p:spPr>
        <p:txBody>
          <a:bodyPr wrap="square">
            <a:spAutoFit/>
          </a:bodyPr>
          <a:lstStyle/>
          <a:p>
            <a:r>
              <a:rPr lang="zh-CN" altLang="en-US" sz="2100" dirty="0"/>
              <a:t>越往左表明处在</a:t>
            </a:r>
            <a:r>
              <a:rPr lang="en-US" altLang="zh-CN" sz="2100" dirty="0"/>
              <a:t>s2</a:t>
            </a:r>
            <a:r>
              <a:rPr lang="zh-CN" altLang="en-US" sz="2100" dirty="0"/>
              <a:t>的概率越大，越往右表示处在</a:t>
            </a:r>
            <a:r>
              <a:rPr lang="en-US" altLang="zh-CN" sz="2100" dirty="0"/>
              <a:t>s1</a:t>
            </a:r>
            <a:r>
              <a:rPr lang="zh-CN" altLang="en-US" sz="2100" dirty="0"/>
              <a:t>的概率越大</a:t>
            </a:r>
          </a:p>
        </p:txBody>
      </p:sp>
      <p:sp>
        <p:nvSpPr>
          <p:cNvPr id="3" name="矩形 2"/>
          <p:cNvSpPr/>
          <p:nvPr/>
        </p:nvSpPr>
        <p:spPr>
          <a:xfrm>
            <a:off x="294774" y="4808573"/>
            <a:ext cx="8704849" cy="1061829"/>
          </a:xfrm>
          <a:prstGeom prst="rect">
            <a:avLst/>
          </a:prstGeom>
        </p:spPr>
        <p:txBody>
          <a:bodyPr wrap="square">
            <a:spAutoFit/>
          </a:bodyPr>
          <a:lstStyle/>
          <a:p>
            <a:r>
              <a:rPr lang="en-US" altLang="zh-CN" sz="2100" dirty="0"/>
              <a:t>We will refer to a probability distribution over states as a </a:t>
            </a:r>
            <a:r>
              <a:rPr lang="en-US" altLang="zh-CN" sz="2100" i="1" dirty="0">
                <a:solidFill>
                  <a:srgbClr val="FF0000"/>
                </a:solidFill>
              </a:rPr>
              <a:t>belief state </a:t>
            </a:r>
            <a:r>
              <a:rPr lang="en-US" altLang="zh-CN" sz="2100" dirty="0"/>
              <a:t>and the entire probability space (the set of all possible probability distributions) as the </a:t>
            </a:r>
            <a:r>
              <a:rPr lang="en-US" altLang="zh-CN" sz="2100" i="1" dirty="0">
                <a:solidFill>
                  <a:srgbClr val="FF0000"/>
                </a:solidFill>
              </a:rPr>
              <a:t>belief space</a:t>
            </a:r>
            <a:r>
              <a:rPr lang="en-US" altLang="zh-CN" sz="2100" dirty="0"/>
              <a:t>.</a:t>
            </a:r>
            <a:endParaRPr lang="zh-CN" altLang="en-US" sz="2100" dirty="0"/>
          </a:p>
        </p:txBody>
      </p:sp>
    </p:spTree>
    <p:extLst>
      <p:ext uri="{BB962C8B-B14F-4D97-AF65-F5344CB8AC3E}">
        <p14:creationId xmlns:p14="http://schemas.microsoft.com/office/powerpoint/2010/main" val="19329104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2"/>
          <a:srcRect l="13638" t="45107" r="65208" b="36252"/>
          <a:stretch/>
        </p:blipFill>
        <p:spPr>
          <a:xfrm>
            <a:off x="1648327" y="1025692"/>
            <a:ext cx="5558589" cy="2755232"/>
          </a:xfrm>
          <a:prstGeom prst="rect">
            <a:avLst/>
          </a:prstGeom>
        </p:spPr>
      </p:pic>
      <p:sp>
        <p:nvSpPr>
          <p:cNvPr id="5" name="矩形 4"/>
          <p:cNvSpPr/>
          <p:nvPr/>
        </p:nvSpPr>
        <p:spPr>
          <a:xfrm>
            <a:off x="180474" y="3988107"/>
            <a:ext cx="8710863" cy="1708160"/>
          </a:xfrm>
          <a:prstGeom prst="rect">
            <a:avLst/>
          </a:prstGeom>
        </p:spPr>
        <p:txBody>
          <a:bodyPr wrap="square">
            <a:spAutoFit/>
          </a:bodyPr>
          <a:lstStyle/>
          <a:p>
            <a:pPr marL="342900" indent="-342900">
              <a:buFont typeface="Wingdings" panose="05000000000000000000" pitchFamily="2" charset="2"/>
              <a:buChar char="l"/>
            </a:pPr>
            <a:r>
              <a:rPr lang="zh-CN" altLang="en-US" sz="2100" dirty="0"/>
              <a:t>每个点是一个</a:t>
            </a:r>
            <a:r>
              <a:rPr lang="en-US" altLang="zh-CN" sz="2100" dirty="0"/>
              <a:t>belief state</a:t>
            </a:r>
            <a:r>
              <a:rPr lang="zh-CN" altLang="en-US" sz="2100" dirty="0"/>
              <a:t>（黄点是初始</a:t>
            </a:r>
            <a:r>
              <a:rPr lang="en-US" altLang="zh-CN" sz="2100" dirty="0"/>
              <a:t>belief state</a:t>
            </a:r>
            <a:r>
              <a:rPr lang="zh-CN" altLang="en-US" sz="2100" dirty="0"/>
              <a:t>）</a:t>
            </a:r>
            <a:endParaRPr lang="en-US" altLang="zh-CN" sz="2100" dirty="0"/>
          </a:p>
          <a:p>
            <a:pPr marL="342900" indent="-342900">
              <a:buFont typeface="Wingdings" panose="05000000000000000000" pitchFamily="2" charset="2"/>
              <a:buChar char="l"/>
            </a:pPr>
            <a:r>
              <a:rPr lang="zh-CN" altLang="en-US" sz="2100" dirty="0"/>
              <a:t>知道</a:t>
            </a:r>
            <a:r>
              <a:rPr lang="en-US" altLang="zh-CN" sz="2100" dirty="0"/>
              <a:t>action </a:t>
            </a:r>
            <a:r>
              <a:rPr lang="zh-CN" altLang="en-US" sz="2100" dirty="0"/>
              <a:t>和 </a:t>
            </a:r>
            <a:r>
              <a:rPr lang="en-US" altLang="zh-CN" sz="2100" dirty="0"/>
              <a:t>observation </a:t>
            </a:r>
            <a:r>
              <a:rPr lang="zh-CN" altLang="en-US" sz="2100" dirty="0"/>
              <a:t>就能知道下一个</a:t>
            </a:r>
            <a:r>
              <a:rPr lang="en-US" altLang="zh-CN" sz="2100" dirty="0"/>
              <a:t>belief state</a:t>
            </a:r>
            <a:r>
              <a:rPr lang="zh-CN" altLang="en-US" sz="2100" dirty="0"/>
              <a:t>。也就是下一个</a:t>
            </a:r>
            <a:r>
              <a:rPr lang="en-US" altLang="zh-CN" sz="2100" dirty="0"/>
              <a:t>world</a:t>
            </a:r>
            <a:r>
              <a:rPr lang="zh-CN" altLang="en-US" sz="2100" dirty="0"/>
              <a:t>的</a:t>
            </a:r>
            <a:r>
              <a:rPr lang="en-US" altLang="zh-CN" sz="2100" dirty="0"/>
              <a:t>belief state</a:t>
            </a:r>
            <a:r>
              <a:rPr lang="zh-CN" altLang="en-US" sz="2100" dirty="0"/>
              <a:t>。</a:t>
            </a:r>
            <a:endParaRPr lang="en-US" altLang="zh-CN" sz="2100" dirty="0"/>
          </a:p>
          <a:p>
            <a:pPr marL="342900" indent="-342900">
              <a:buFont typeface="Wingdings" panose="05000000000000000000" pitchFamily="2" charset="2"/>
              <a:buChar char="l"/>
            </a:pPr>
            <a:r>
              <a:rPr lang="en-US" altLang="zh-CN" sz="2100" dirty="0"/>
              <a:t>Note that for a given action, the next belief state probabilities must sum to 1</a:t>
            </a:r>
            <a:endParaRPr lang="zh-CN" altLang="en-US" sz="2100" dirty="0"/>
          </a:p>
        </p:txBody>
      </p:sp>
      <p:sp>
        <p:nvSpPr>
          <p:cNvPr id="6" name="文本框 5"/>
          <p:cNvSpPr txBox="1"/>
          <p:nvPr/>
        </p:nvSpPr>
        <p:spPr>
          <a:xfrm>
            <a:off x="-1" y="857250"/>
            <a:ext cx="5161548" cy="461665"/>
          </a:xfrm>
          <a:prstGeom prst="rect">
            <a:avLst/>
          </a:prstGeom>
          <a:noFill/>
        </p:spPr>
        <p:txBody>
          <a:bodyPr wrap="square" rtlCol="0">
            <a:spAutoFit/>
          </a:bodyPr>
          <a:lstStyle/>
          <a:p>
            <a:r>
              <a:rPr lang="en-US" altLang="zh-CN" sz="2400" dirty="0"/>
              <a:t>POMDP</a:t>
            </a:r>
            <a:endParaRPr lang="zh-CN" altLang="en-US" sz="1350" dirty="0"/>
          </a:p>
        </p:txBody>
      </p:sp>
      <p:cxnSp>
        <p:nvCxnSpPr>
          <p:cNvPr id="7" name="直接连接符 6"/>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031978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80474" y="3988107"/>
            <a:ext cx="8710863" cy="1384995"/>
          </a:xfrm>
          <a:prstGeom prst="rect">
            <a:avLst/>
          </a:prstGeom>
        </p:spPr>
        <p:txBody>
          <a:bodyPr wrap="square">
            <a:spAutoFit/>
          </a:bodyPr>
          <a:lstStyle/>
          <a:p>
            <a:pPr marL="342900" indent="-342900">
              <a:buFont typeface="Wingdings" panose="05000000000000000000" pitchFamily="2" charset="2"/>
              <a:buChar char="l"/>
            </a:pPr>
            <a:r>
              <a:rPr lang="zh-CN" altLang="en-US" sz="2100" dirty="0"/>
              <a:t>对</a:t>
            </a:r>
            <a:r>
              <a:rPr lang="en-US" altLang="zh-CN" sz="2100" dirty="0"/>
              <a:t>finite horizon</a:t>
            </a:r>
            <a:r>
              <a:rPr lang="zh-CN" altLang="en-US" sz="2100" dirty="0"/>
              <a:t>的问题来说，</a:t>
            </a:r>
            <a:r>
              <a:rPr lang="en-US" altLang="zh-CN" sz="2100" dirty="0"/>
              <a:t>value function </a:t>
            </a:r>
            <a:r>
              <a:rPr lang="zh-CN" altLang="en-US" sz="2100" dirty="0"/>
              <a:t>是分段线性的。更一般地说，当多于两个</a:t>
            </a:r>
            <a:r>
              <a:rPr lang="en-US" altLang="zh-CN" sz="2100" dirty="0"/>
              <a:t>states</a:t>
            </a:r>
            <a:r>
              <a:rPr lang="zh-CN" altLang="en-US" sz="2100" dirty="0"/>
              <a:t>的时候，是一组超平面。每个超平面可以用向量表示。</a:t>
            </a:r>
            <a:endParaRPr lang="en-US" altLang="zh-CN" sz="2100" dirty="0"/>
          </a:p>
          <a:p>
            <a:pPr marL="342900" indent="-342900">
              <a:buFont typeface="Wingdings" panose="05000000000000000000" pitchFamily="2" charset="2"/>
              <a:buChar char="l"/>
            </a:pPr>
            <a:r>
              <a:rPr lang="zh-CN" altLang="en-US" sz="2100" dirty="0"/>
              <a:t>在</a:t>
            </a:r>
            <a:r>
              <a:rPr lang="en-US" altLang="zh-CN" sz="2100" dirty="0"/>
              <a:t>POMDP </a:t>
            </a:r>
            <a:r>
              <a:rPr lang="zh-CN" altLang="en-US" sz="2100" dirty="0"/>
              <a:t>中 </a:t>
            </a:r>
            <a:r>
              <a:rPr lang="en-US" altLang="zh-CN" sz="2100" dirty="0"/>
              <a:t>value function </a:t>
            </a:r>
            <a:r>
              <a:rPr lang="zh-CN" altLang="en-US" sz="2100" dirty="0"/>
              <a:t>是</a:t>
            </a:r>
            <a:r>
              <a:rPr lang="en-US" altLang="zh-CN" sz="2100" dirty="0"/>
              <a:t>belief space</a:t>
            </a:r>
            <a:r>
              <a:rPr lang="zh-CN" altLang="en-US" sz="2100" dirty="0"/>
              <a:t>的函数</a:t>
            </a:r>
            <a:endParaRPr lang="en-US" altLang="zh-CN" sz="2100" dirty="0"/>
          </a:p>
        </p:txBody>
      </p:sp>
      <p:pic>
        <p:nvPicPr>
          <p:cNvPr id="2" name="图片 1"/>
          <p:cNvPicPr>
            <a:picLocks noChangeAspect="1"/>
          </p:cNvPicPr>
          <p:nvPr/>
        </p:nvPicPr>
        <p:blipFill rotWithShape="1">
          <a:blip r:embed="rId2"/>
          <a:srcRect l="12705" t="31904" r="63848" b="38597"/>
          <a:stretch/>
        </p:blipFill>
        <p:spPr>
          <a:xfrm>
            <a:off x="2601829" y="953502"/>
            <a:ext cx="3868153" cy="2737460"/>
          </a:xfrm>
          <a:prstGeom prst="rect">
            <a:avLst/>
          </a:prstGeom>
        </p:spPr>
      </p:pic>
      <p:sp>
        <p:nvSpPr>
          <p:cNvPr id="6" name="文本框 5"/>
          <p:cNvSpPr txBox="1"/>
          <p:nvPr/>
        </p:nvSpPr>
        <p:spPr>
          <a:xfrm>
            <a:off x="-1" y="857250"/>
            <a:ext cx="5161548" cy="461665"/>
          </a:xfrm>
          <a:prstGeom prst="rect">
            <a:avLst/>
          </a:prstGeom>
          <a:noFill/>
        </p:spPr>
        <p:txBody>
          <a:bodyPr wrap="square" rtlCol="0">
            <a:spAutoFit/>
          </a:bodyPr>
          <a:lstStyle/>
          <a:p>
            <a:r>
              <a:rPr lang="en-US" altLang="zh-CN" sz="2400" dirty="0"/>
              <a:t>POMDP</a:t>
            </a:r>
            <a:endParaRPr lang="zh-CN" altLang="en-US" sz="1350" dirty="0"/>
          </a:p>
        </p:txBody>
      </p:sp>
      <p:cxnSp>
        <p:nvCxnSpPr>
          <p:cNvPr id="7" name="直接连接符 6"/>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491730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580773" y="982355"/>
            <a:ext cx="5630780" cy="1708160"/>
          </a:xfrm>
          <a:prstGeom prst="rect">
            <a:avLst/>
          </a:prstGeom>
        </p:spPr>
        <p:txBody>
          <a:bodyPr wrap="square">
            <a:spAutoFit/>
          </a:bodyPr>
          <a:lstStyle/>
          <a:p>
            <a:pPr marL="342900" indent="-342900">
              <a:buFont typeface="Wingdings" panose="05000000000000000000" pitchFamily="2" charset="2"/>
              <a:buChar char="l"/>
            </a:pPr>
            <a:r>
              <a:rPr lang="en-US" altLang="zh-CN" sz="2100" dirty="0"/>
              <a:t>Two States</a:t>
            </a:r>
          </a:p>
          <a:p>
            <a:pPr marL="342900" indent="-342900">
              <a:buFont typeface="Wingdings" panose="05000000000000000000" pitchFamily="2" charset="2"/>
              <a:buChar char="l"/>
            </a:pPr>
            <a:r>
              <a:rPr lang="en-US" altLang="zh-CN" sz="2100" dirty="0"/>
              <a:t>Two Actions</a:t>
            </a:r>
          </a:p>
          <a:p>
            <a:pPr marL="342900" indent="-342900">
              <a:buFont typeface="Wingdings" panose="05000000000000000000" pitchFamily="2" charset="2"/>
              <a:buChar char="l"/>
            </a:pPr>
            <a:r>
              <a:rPr lang="en-US" altLang="zh-CN" sz="2100" dirty="0"/>
              <a:t>Three observations</a:t>
            </a:r>
          </a:p>
          <a:p>
            <a:pPr marL="342900" indent="-342900">
              <a:buFont typeface="Wingdings" panose="05000000000000000000" pitchFamily="2" charset="2"/>
              <a:buChar char="l"/>
            </a:pPr>
            <a:r>
              <a:rPr lang="en-US" altLang="zh-CN" sz="2100" dirty="0"/>
              <a:t>2(states)* 2(actions)=4(immediate rewards)</a:t>
            </a:r>
          </a:p>
          <a:p>
            <a:pPr marL="342900" indent="-342900">
              <a:buFont typeface="Wingdings" panose="05000000000000000000" pitchFamily="2" charset="2"/>
              <a:buChar char="l"/>
            </a:pPr>
            <a:endParaRPr lang="en-US" altLang="zh-CN" sz="2100" dirty="0"/>
          </a:p>
        </p:txBody>
      </p:sp>
      <p:sp>
        <p:nvSpPr>
          <p:cNvPr id="4" name="文本框 3"/>
          <p:cNvSpPr txBox="1"/>
          <p:nvPr/>
        </p:nvSpPr>
        <p:spPr>
          <a:xfrm>
            <a:off x="-1" y="857250"/>
            <a:ext cx="5161548" cy="461665"/>
          </a:xfrm>
          <a:prstGeom prst="rect">
            <a:avLst/>
          </a:prstGeom>
          <a:noFill/>
        </p:spPr>
        <p:txBody>
          <a:bodyPr wrap="square" rtlCol="0">
            <a:spAutoFit/>
          </a:bodyPr>
          <a:lstStyle/>
          <a:p>
            <a:r>
              <a:rPr lang="en-US" altLang="zh-CN" sz="2400" dirty="0"/>
              <a:t>POMDP  </a:t>
            </a:r>
            <a:r>
              <a:rPr lang="zh-CN" altLang="en-US" sz="2400" dirty="0"/>
              <a:t>例子</a:t>
            </a:r>
            <a:endParaRPr lang="zh-CN" altLang="en-US" sz="1350" dirty="0"/>
          </a:p>
        </p:txBody>
      </p:sp>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rotWithShape="1">
          <a:blip r:embed="rId2"/>
          <a:srcRect l="14406" t="45489" r="65761" b="23892"/>
          <a:stretch/>
        </p:blipFill>
        <p:spPr>
          <a:xfrm>
            <a:off x="299038" y="2792536"/>
            <a:ext cx="3509483" cy="3047711"/>
          </a:xfrm>
          <a:prstGeom prst="rect">
            <a:avLst/>
          </a:prstGeom>
        </p:spPr>
      </p:pic>
      <p:sp>
        <p:nvSpPr>
          <p:cNvPr id="8" name="矩形 7"/>
          <p:cNvSpPr/>
          <p:nvPr/>
        </p:nvSpPr>
        <p:spPr>
          <a:xfrm>
            <a:off x="3952899" y="2856941"/>
            <a:ext cx="4806090" cy="2354491"/>
          </a:xfrm>
          <a:prstGeom prst="rect">
            <a:avLst/>
          </a:prstGeom>
        </p:spPr>
        <p:txBody>
          <a:bodyPr wrap="square">
            <a:spAutoFit/>
          </a:bodyPr>
          <a:lstStyle/>
          <a:p>
            <a:pPr marL="342900" indent="-342900">
              <a:buFont typeface="Wingdings" panose="05000000000000000000" pitchFamily="2" charset="2"/>
              <a:buChar char="l"/>
            </a:pPr>
            <a:r>
              <a:rPr lang="zh-CN" altLang="en-US" sz="2100" dirty="0"/>
              <a:t>对于每个</a:t>
            </a:r>
            <a:r>
              <a:rPr lang="en-US" altLang="zh-CN" sz="2100" dirty="0"/>
              <a:t>action</a:t>
            </a:r>
            <a:r>
              <a:rPr lang="zh-CN" altLang="en-US" sz="2100" dirty="0"/>
              <a:t>和</a:t>
            </a:r>
            <a:r>
              <a:rPr lang="en-US" altLang="zh-CN" sz="2100" dirty="0"/>
              <a:t>state</a:t>
            </a:r>
            <a:r>
              <a:rPr lang="zh-CN" altLang="en-US" sz="2100" dirty="0"/>
              <a:t>的组合都有一个</a:t>
            </a:r>
            <a:r>
              <a:rPr lang="en-US" altLang="zh-CN" sz="2100" dirty="0"/>
              <a:t>reward</a:t>
            </a:r>
            <a:r>
              <a:rPr lang="zh-CN" altLang="en-US" sz="2100" dirty="0"/>
              <a:t>的值。</a:t>
            </a:r>
            <a:endParaRPr lang="en-US" altLang="zh-CN" sz="2100" dirty="0"/>
          </a:p>
          <a:p>
            <a:pPr marL="342900" indent="-342900">
              <a:buFont typeface="Wingdings" panose="05000000000000000000" pitchFamily="2" charset="2"/>
              <a:buChar char="l"/>
            </a:pPr>
            <a:r>
              <a:rPr lang="zh-CN" altLang="en-US" sz="2100" dirty="0"/>
              <a:t>每个</a:t>
            </a:r>
            <a:r>
              <a:rPr lang="en-US" altLang="zh-CN" sz="2100" dirty="0"/>
              <a:t>action</a:t>
            </a:r>
            <a:r>
              <a:rPr lang="zh-CN" altLang="en-US" sz="2100" dirty="0"/>
              <a:t>对应的</a:t>
            </a:r>
            <a:r>
              <a:rPr lang="en-US" altLang="zh-CN" sz="2100" dirty="0"/>
              <a:t>reward</a:t>
            </a:r>
            <a:r>
              <a:rPr lang="zh-CN" altLang="en-US" sz="2100" dirty="0"/>
              <a:t>能够组成一个线性方程，多个</a:t>
            </a:r>
            <a:r>
              <a:rPr lang="en-US" altLang="zh-CN" sz="2100" dirty="0"/>
              <a:t>action</a:t>
            </a:r>
            <a:r>
              <a:rPr lang="zh-CN" altLang="en-US" sz="2100" dirty="0"/>
              <a:t>的</a:t>
            </a:r>
            <a:r>
              <a:rPr lang="en-US" altLang="zh-CN" sz="2100" dirty="0"/>
              <a:t>reward</a:t>
            </a:r>
            <a:r>
              <a:rPr lang="zh-CN" altLang="en-US" sz="2100" dirty="0"/>
              <a:t>方程画出的直线相交，并且直观地反应了在各个</a:t>
            </a:r>
            <a:r>
              <a:rPr lang="en-US" altLang="zh-CN" sz="2100" dirty="0"/>
              <a:t>belief state</a:t>
            </a:r>
            <a:r>
              <a:rPr lang="zh-CN" altLang="en-US" sz="2100" dirty="0"/>
              <a:t>下应该采取的最佳的</a:t>
            </a:r>
            <a:r>
              <a:rPr lang="en-US" altLang="zh-CN" sz="2100" dirty="0"/>
              <a:t>action</a:t>
            </a:r>
            <a:r>
              <a:rPr lang="zh-CN" altLang="en-US" sz="2100" dirty="0"/>
              <a:t>。</a:t>
            </a:r>
            <a:endParaRPr lang="en-US" altLang="zh-CN" sz="2100" dirty="0"/>
          </a:p>
        </p:txBody>
      </p:sp>
      <p:sp>
        <p:nvSpPr>
          <p:cNvPr id="9" name="矩形 8"/>
          <p:cNvSpPr/>
          <p:nvPr/>
        </p:nvSpPr>
        <p:spPr>
          <a:xfrm>
            <a:off x="1155031" y="2337568"/>
            <a:ext cx="6581275" cy="415498"/>
          </a:xfrm>
          <a:prstGeom prst="rect">
            <a:avLst/>
          </a:prstGeom>
        </p:spPr>
        <p:txBody>
          <a:bodyPr wrap="square">
            <a:spAutoFit/>
          </a:bodyPr>
          <a:lstStyle/>
          <a:p>
            <a:r>
              <a:rPr lang="en-US" altLang="zh-CN" sz="2100" dirty="0"/>
              <a:t>Horizon length=1</a:t>
            </a:r>
            <a:r>
              <a:rPr lang="zh-CN" altLang="en-US" sz="2100" dirty="0"/>
              <a:t>时，</a:t>
            </a:r>
            <a:r>
              <a:rPr lang="en-US" altLang="zh-CN" sz="2100" dirty="0"/>
              <a:t>value function = reward function</a:t>
            </a:r>
          </a:p>
        </p:txBody>
      </p:sp>
    </p:spTree>
    <p:extLst>
      <p:ext uri="{BB962C8B-B14F-4D97-AF65-F5344CB8AC3E}">
        <p14:creationId xmlns:p14="http://schemas.microsoft.com/office/powerpoint/2010/main" val="345669951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 y="857250"/>
            <a:ext cx="5967664" cy="461665"/>
          </a:xfrm>
          <a:prstGeom prst="rect">
            <a:avLst/>
          </a:prstGeom>
          <a:noFill/>
        </p:spPr>
        <p:txBody>
          <a:bodyPr wrap="square" rtlCol="0">
            <a:spAutoFit/>
          </a:bodyPr>
          <a:lstStyle/>
          <a:p>
            <a:r>
              <a:rPr lang="en-US" altLang="zh-CN" sz="2400" dirty="0"/>
              <a:t>POMDP value function and value iteration</a:t>
            </a:r>
            <a:endParaRPr lang="zh-CN" altLang="en-US" sz="1350" dirty="0"/>
          </a:p>
        </p:txBody>
      </p:sp>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1323475" y="2227708"/>
            <a:ext cx="6767762" cy="2677656"/>
          </a:xfrm>
          <a:prstGeom prst="rect">
            <a:avLst/>
          </a:prstGeom>
        </p:spPr>
        <p:txBody>
          <a:bodyPr wrap="square">
            <a:spAutoFit/>
          </a:bodyPr>
          <a:lstStyle/>
          <a:p>
            <a:r>
              <a:rPr lang="zh-CN" altLang="en-US" sz="2100" dirty="0"/>
              <a:t>求</a:t>
            </a:r>
            <a:r>
              <a:rPr lang="en-US" altLang="zh-CN" sz="2100" dirty="0"/>
              <a:t>value function</a:t>
            </a:r>
            <a:r>
              <a:rPr lang="zh-CN" altLang="en-US" sz="2100" dirty="0"/>
              <a:t>的可以分为以下几个步骤：</a:t>
            </a:r>
            <a:endParaRPr lang="en-US" altLang="zh-CN" sz="2100" dirty="0"/>
          </a:p>
          <a:p>
            <a:pPr marL="385763" indent="-385763">
              <a:buAutoNum type="arabicPeriod"/>
            </a:pPr>
            <a:r>
              <a:rPr lang="zh-CN" altLang="en-US" sz="2100" dirty="0"/>
              <a:t>求在已知一个</a:t>
            </a:r>
            <a:r>
              <a:rPr lang="en-US" altLang="zh-CN" sz="2100" dirty="0"/>
              <a:t>a</a:t>
            </a:r>
            <a:r>
              <a:rPr lang="zh-CN" altLang="en-US" sz="2100" dirty="0"/>
              <a:t>和</a:t>
            </a:r>
            <a:r>
              <a:rPr lang="en-US" altLang="zh-CN" sz="2100" dirty="0"/>
              <a:t>o</a:t>
            </a:r>
            <a:r>
              <a:rPr lang="zh-CN" altLang="en-US" sz="2100" dirty="0"/>
              <a:t>的情况下如何计算一个</a:t>
            </a:r>
            <a:r>
              <a:rPr lang="en-US" altLang="zh-CN" sz="2100" dirty="0"/>
              <a:t>belief state</a:t>
            </a:r>
            <a:r>
              <a:rPr lang="zh-CN" altLang="en-US" sz="2100" dirty="0"/>
              <a:t>的值</a:t>
            </a:r>
            <a:r>
              <a:rPr lang="en-US" altLang="zh-CN" sz="2100" dirty="0"/>
              <a:t>(value)</a:t>
            </a:r>
            <a:r>
              <a:rPr lang="zh-CN" altLang="en-US" sz="2100" dirty="0"/>
              <a:t>。</a:t>
            </a:r>
            <a:endParaRPr lang="en-US" altLang="zh-CN" sz="2100" dirty="0"/>
          </a:p>
          <a:p>
            <a:pPr marL="385763" indent="-385763">
              <a:buAutoNum type="arabicPeriod"/>
            </a:pPr>
            <a:r>
              <a:rPr lang="zh-CN" altLang="en-US" sz="2100" dirty="0"/>
              <a:t>在已知一个</a:t>
            </a:r>
            <a:r>
              <a:rPr lang="en-US" altLang="zh-CN" sz="2100" dirty="0"/>
              <a:t>a</a:t>
            </a:r>
            <a:r>
              <a:rPr lang="zh-CN" altLang="en-US" sz="2100" dirty="0"/>
              <a:t>和</a:t>
            </a:r>
            <a:r>
              <a:rPr lang="en-US" altLang="zh-CN" sz="2100" dirty="0"/>
              <a:t>o</a:t>
            </a:r>
            <a:r>
              <a:rPr lang="zh-CN" altLang="en-US" sz="2100" dirty="0"/>
              <a:t>，并且在有限的时刻内计算所有的</a:t>
            </a:r>
            <a:r>
              <a:rPr lang="en-US" altLang="zh-CN" sz="2100" dirty="0"/>
              <a:t>belief state</a:t>
            </a:r>
            <a:r>
              <a:rPr lang="zh-CN" altLang="en-US" sz="2100" dirty="0"/>
              <a:t>的值。</a:t>
            </a:r>
            <a:endParaRPr lang="en-US" altLang="zh-CN" sz="2100" dirty="0"/>
          </a:p>
          <a:p>
            <a:pPr marL="385763" indent="-385763">
              <a:buAutoNum type="arabicPeriod"/>
            </a:pPr>
            <a:r>
              <a:rPr lang="zh-CN" altLang="en-US" sz="2100" dirty="0"/>
              <a:t>已知一个</a:t>
            </a:r>
            <a:r>
              <a:rPr lang="en-US" altLang="zh-CN" sz="2100" dirty="0"/>
              <a:t>action</a:t>
            </a:r>
            <a:r>
              <a:rPr lang="zh-CN" altLang="en-US" sz="2100" dirty="0"/>
              <a:t>如何计算一个</a:t>
            </a:r>
            <a:r>
              <a:rPr lang="en-US" altLang="zh-CN" sz="2100" dirty="0"/>
              <a:t>belief state</a:t>
            </a:r>
            <a:r>
              <a:rPr lang="zh-CN" altLang="en-US" sz="2100" dirty="0"/>
              <a:t>的值。</a:t>
            </a:r>
            <a:endParaRPr lang="en-US" altLang="zh-CN" sz="2100" dirty="0"/>
          </a:p>
          <a:p>
            <a:pPr marL="385763" indent="-385763">
              <a:buAutoNum type="arabicPeriod"/>
            </a:pPr>
            <a:r>
              <a:rPr lang="zh-CN" altLang="en-US" sz="2100" dirty="0"/>
              <a:t>如何计算一个</a:t>
            </a:r>
            <a:r>
              <a:rPr lang="en-US" altLang="zh-CN" sz="2100" dirty="0"/>
              <a:t>belief state</a:t>
            </a:r>
            <a:r>
              <a:rPr lang="zh-CN" altLang="en-US" sz="2100" dirty="0"/>
              <a:t>的实际的值。</a:t>
            </a:r>
            <a:endParaRPr lang="en-US" altLang="zh-CN" sz="2100" dirty="0"/>
          </a:p>
          <a:p>
            <a:endParaRPr lang="en-US" altLang="zh-CN" sz="2100" dirty="0"/>
          </a:p>
        </p:txBody>
      </p:sp>
    </p:spTree>
    <p:extLst>
      <p:ext uri="{BB962C8B-B14F-4D97-AF65-F5344CB8AC3E}">
        <p14:creationId xmlns:p14="http://schemas.microsoft.com/office/powerpoint/2010/main" val="362664859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649730" y="1003975"/>
            <a:ext cx="2385060" cy="461665"/>
          </a:xfrm>
          <a:prstGeom prst="rect">
            <a:avLst/>
          </a:prstGeom>
          <a:noFill/>
        </p:spPr>
        <p:txBody>
          <a:bodyPr wrap="square" rtlCol="0">
            <a:spAutoFit/>
          </a:bodyPr>
          <a:lstStyle/>
          <a:p>
            <a:r>
              <a:rPr lang="en-US" altLang="zh-CN" sz="2400" b="1" dirty="0" smtClean="0"/>
              <a:t>M</a:t>
            </a:r>
            <a:r>
              <a:rPr lang="en-US" altLang="zh-CN" sz="2400" dirty="0" smtClean="0"/>
              <a:t>arkov </a:t>
            </a:r>
            <a:r>
              <a:rPr lang="en-US" altLang="zh-CN" sz="2400" b="1" dirty="0" smtClean="0"/>
              <a:t>C</a:t>
            </a:r>
            <a:r>
              <a:rPr lang="en-US" altLang="zh-CN" sz="2400" dirty="0" smtClean="0"/>
              <a:t>hain</a:t>
            </a:r>
            <a:endParaRPr lang="zh-CN" altLang="en-US" sz="2400" dirty="0"/>
          </a:p>
        </p:txBody>
      </p:sp>
      <p:sp>
        <p:nvSpPr>
          <p:cNvPr id="15" name="文本框 14"/>
          <p:cNvSpPr txBox="1"/>
          <p:nvPr/>
        </p:nvSpPr>
        <p:spPr>
          <a:xfrm>
            <a:off x="5314155" y="1010643"/>
            <a:ext cx="3232817" cy="461665"/>
          </a:xfrm>
          <a:prstGeom prst="rect">
            <a:avLst/>
          </a:prstGeom>
          <a:noFill/>
        </p:spPr>
        <p:txBody>
          <a:bodyPr wrap="square" rtlCol="0">
            <a:spAutoFit/>
          </a:bodyPr>
          <a:lstStyle/>
          <a:p>
            <a:r>
              <a:rPr lang="en-US" altLang="zh-CN" sz="2400" b="1" dirty="0" smtClean="0"/>
              <a:t>H</a:t>
            </a:r>
            <a:r>
              <a:rPr lang="en-US" altLang="zh-CN" sz="2400" dirty="0" smtClean="0"/>
              <a:t>idden</a:t>
            </a:r>
            <a:r>
              <a:rPr lang="en-US" altLang="zh-CN" sz="2400" b="1" dirty="0" smtClean="0"/>
              <a:t> M</a:t>
            </a:r>
            <a:r>
              <a:rPr lang="en-US" altLang="zh-CN" sz="2400" dirty="0" smtClean="0"/>
              <a:t>arkov</a:t>
            </a:r>
            <a:r>
              <a:rPr lang="en-US" altLang="zh-CN" sz="2400" b="1" dirty="0" smtClean="0"/>
              <a:t> M</a:t>
            </a:r>
            <a:r>
              <a:rPr lang="en-US" altLang="zh-CN" sz="2400" dirty="0" smtClean="0"/>
              <a:t>odel</a:t>
            </a:r>
            <a:endParaRPr lang="zh-CN" altLang="en-US" sz="2400" dirty="0"/>
          </a:p>
        </p:txBody>
      </p:sp>
      <p:sp>
        <p:nvSpPr>
          <p:cNvPr id="18" name="文本框 17"/>
          <p:cNvSpPr txBox="1"/>
          <p:nvPr/>
        </p:nvSpPr>
        <p:spPr>
          <a:xfrm>
            <a:off x="1064259" y="5642331"/>
            <a:ext cx="3324862" cy="461665"/>
          </a:xfrm>
          <a:prstGeom prst="rect">
            <a:avLst/>
          </a:prstGeom>
          <a:noFill/>
        </p:spPr>
        <p:txBody>
          <a:bodyPr wrap="square" rtlCol="0">
            <a:spAutoFit/>
          </a:bodyPr>
          <a:lstStyle/>
          <a:p>
            <a:r>
              <a:rPr lang="en-US" altLang="zh-CN" sz="2400" b="1" dirty="0" smtClean="0"/>
              <a:t>M</a:t>
            </a:r>
            <a:r>
              <a:rPr lang="en-US" altLang="zh-CN" sz="2400" dirty="0" smtClean="0"/>
              <a:t>arkov</a:t>
            </a:r>
            <a:r>
              <a:rPr lang="en-US" altLang="zh-CN" sz="2400" b="1" dirty="0" smtClean="0"/>
              <a:t> D</a:t>
            </a:r>
            <a:r>
              <a:rPr lang="en-US" altLang="zh-CN" sz="2400" dirty="0" smtClean="0"/>
              <a:t>ecision </a:t>
            </a:r>
            <a:r>
              <a:rPr lang="en-US" altLang="zh-CN" sz="2400" b="1" dirty="0" smtClean="0"/>
              <a:t>P</a:t>
            </a:r>
            <a:r>
              <a:rPr lang="en-US" altLang="zh-CN" sz="2400" dirty="0" smtClean="0"/>
              <a:t>rocess</a:t>
            </a:r>
            <a:endParaRPr lang="zh-CN" altLang="en-US" sz="2400" dirty="0"/>
          </a:p>
        </p:txBody>
      </p:sp>
      <p:sp>
        <p:nvSpPr>
          <p:cNvPr id="19" name="文本框 18"/>
          <p:cNvSpPr txBox="1"/>
          <p:nvPr/>
        </p:nvSpPr>
        <p:spPr>
          <a:xfrm>
            <a:off x="5119066" y="5457666"/>
            <a:ext cx="4019551" cy="830997"/>
          </a:xfrm>
          <a:prstGeom prst="rect">
            <a:avLst/>
          </a:prstGeom>
          <a:noFill/>
        </p:spPr>
        <p:txBody>
          <a:bodyPr wrap="square" rtlCol="0">
            <a:spAutoFit/>
          </a:bodyPr>
          <a:lstStyle/>
          <a:p>
            <a:r>
              <a:rPr lang="en-US" altLang="zh-CN" sz="2400" b="1" dirty="0" smtClean="0"/>
              <a:t>P</a:t>
            </a:r>
            <a:r>
              <a:rPr lang="en-US" altLang="zh-CN" sz="2400" dirty="0" smtClean="0"/>
              <a:t>artially </a:t>
            </a:r>
            <a:r>
              <a:rPr lang="en-US" altLang="zh-CN" sz="2400" b="1" dirty="0" smtClean="0"/>
              <a:t>O</a:t>
            </a:r>
            <a:r>
              <a:rPr lang="en-US" altLang="zh-CN" sz="2400" dirty="0" smtClean="0"/>
              <a:t>bservable</a:t>
            </a:r>
            <a:r>
              <a:rPr lang="en-US" altLang="zh-CN" sz="2400" b="1" dirty="0" smtClean="0"/>
              <a:t> M</a:t>
            </a:r>
            <a:r>
              <a:rPr lang="en-US" altLang="zh-CN" sz="2400" dirty="0" smtClean="0"/>
              <a:t>arkov</a:t>
            </a:r>
            <a:r>
              <a:rPr lang="en-US" altLang="zh-CN" sz="2400" b="1" dirty="0" smtClean="0"/>
              <a:t> D</a:t>
            </a:r>
            <a:r>
              <a:rPr lang="en-US" altLang="zh-CN" sz="2400" dirty="0" smtClean="0"/>
              <a:t>ecision </a:t>
            </a:r>
            <a:r>
              <a:rPr lang="en-US" altLang="zh-CN" sz="2400" b="1" dirty="0" smtClean="0"/>
              <a:t>P</a:t>
            </a:r>
            <a:r>
              <a:rPr lang="en-US" altLang="zh-CN" sz="2400" dirty="0" smtClean="0"/>
              <a:t>rocess</a:t>
            </a:r>
            <a:endParaRPr lang="zh-CN" altLang="en-US" sz="2400" dirty="0"/>
          </a:p>
        </p:txBody>
      </p:sp>
      <p:graphicFrame>
        <p:nvGraphicFramePr>
          <p:cNvPr id="3" name="对象 2"/>
          <p:cNvGraphicFramePr>
            <a:graphicFrameLocks noChangeAspect="1"/>
          </p:cNvGraphicFramePr>
          <p:nvPr>
            <p:extLst>
              <p:ext uri="{D42A27DB-BD31-4B8C-83A1-F6EECF244321}">
                <p14:modId xmlns:p14="http://schemas.microsoft.com/office/powerpoint/2010/main" val="745185745"/>
              </p:ext>
            </p:extLst>
          </p:nvPr>
        </p:nvGraphicFramePr>
        <p:xfrm>
          <a:off x="2330136" y="1410197"/>
          <a:ext cx="396554" cy="581612"/>
        </p:xfrm>
        <a:graphic>
          <a:graphicData uri="http://schemas.openxmlformats.org/presentationml/2006/ole">
            <mc:AlternateContent xmlns:mc="http://schemas.openxmlformats.org/markup-compatibility/2006">
              <mc:Choice xmlns:v="urn:schemas-microsoft-com:vml" Requires="v">
                <p:oleObj spid="_x0000_s2791" name="AxMath" r:id="rId4" imgW="95400" imgH="138960" progId="Equation.AxMath">
                  <p:embed/>
                </p:oleObj>
              </mc:Choice>
              <mc:Fallback>
                <p:oleObj name="AxMath" r:id="rId4" imgW="95400" imgH="138960" progId="Equation.AxMath">
                  <p:embed/>
                  <p:pic>
                    <p:nvPicPr>
                      <p:cNvPr id="0" name=""/>
                      <p:cNvPicPr/>
                      <p:nvPr/>
                    </p:nvPicPr>
                    <p:blipFill>
                      <a:blip r:embed="rId5"/>
                      <a:stretch>
                        <a:fillRect/>
                      </a:stretch>
                    </p:blipFill>
                    <p:spPr>
                      <a:xfrm>
                        <a:off x="2330136" y="1410197"/>
                        <a:ext cx="396554" cy="581612"/>
                      </a:xfrm>
                      <a:prstGeom prst="rect">
                        <a:avLst/>
                      </a:prstGeom>
                    </p:spPr>
                  </p:pic>
                </p:oleObj>
              </mc:Fallback>
            </mc:AlternateContent>
          </a:graphicData>
        </a:graphic>
      </p:graphicFrame>
      <p:graphicFrame>
        <p:nvGraphicFramePr>
          <p:cNvPr id="20" name="对象 19"/>
          <p:cNvGraphicFramePr>
            <a:graphicFrameLocks noChangeAspect="1"/>
          </p:cNvGraphicFramePr>
          <p:nvPr>
            <p:extLst>
              <p:ext uri="{D42A27DB-BD31-4B8C-83A1-F6EECF244321}">
                <p14:modId xmlns:p14="http://schemas.microsoft.com/office/powerpoint/2010/main" val="217733831"/>
              </p:ext>
            </p:extLst>
          </p:nvPr>
        </p:nvGraphicFramePr>
        <p:xfrm>
          <a:off x="6732287" y="1424640"/>
          <a:ext cx="396554" cy="581612"/>
        </p:xfrm>
        <a:graphic>
          <a:graphicData uri="http://schemas.openxmlformats.org/presentationml/2006/ole">
            <mc:AlternateContent xmlns:mc="http://schemas.openxmlformats.org/markup-compatibility/2006">
              <mc:Choice xmlns:v="urn:schemas-microsoft-com:vml" Requires="v">
                <p:oleObj spid="_x0000_s2792" name="AxMath" r:id="rId6" imgW="95400" imgH="138960" progId="Equation.AxMath">
                  <p:embed/>
                </p:oleObj>
              </mc:Choice>
              <mc:Fallback>
                <p:oleObj name="AxMath" r:id="rId6" imgW="95400" imgH="138960" progId="Equation.AxMath">
                  <p:embed/>
                  <p:pic>
                    <p:nvPicPr>
                      <p:cNvPr id="3" name="对象 2"/>
                      <p:cNvPicPr/>
                      <p:nvPr/>
                    </p:nvPicPr>
                    <p:blipFill>
                      <a:blip r:embed="rId7"/>
                      <a:stretch>
                        <a:fillRect/>
                      </a:stretch>
                    </p:blipFill>
                    <p:spPr>
                      <a:xfrm>
                        <a:off x="6732287" y="1424640"/>
                        <a:ext cx="396554" cy="581612"/>
                      </a:xfrm>
                      <a:prstGeom prst="rect">
                        <a:avLst/>
                      </a:prstGeom>
                    </p:spPr>
                  </p:pic>
                </p:oleObj>
              </mc:Fallback>
            </mc:AlternateContent>
          </a:graphicData>
        </a:graphic>
      </p:graphicFrame>
      <p:graphicFrame>
        <p:nvGraphicFramePr>
          <p:cNvPr id="21" name="对象 20"/>
          <p:cNvGraphicFramePr>
            <a:graphicFrameLocks noChangeAspect="1"/>
          </p:cNvGraphicFramePr>
          <p:nvPr>
            <p:extLst>
              <p:ext uri="{D42A27DB-BD31-4B8C-83A1-F6EECF244321}">
                <p14:modId xmlns:p14="http://schemas.microsoft.com/office/powerpoint/2010/main" val="4127959635"/>
              </p:ext>
            </p:extLst>
          </p:nvPr>
        </p:nvGraphicFramePr>
        <p:xfrm>
          <a:off x="2643983" y="5114400"/>
          <a:ext cx="396554" cy="581612"/>
        </p:xfrm>
        <a:graphic>
          <a:graphicData uri="http://schemas.openxmlformats.org/presentationml/2006/ole">
            <mc:AlternateContent xmlns:mc="http://schemas.openxmlformats.org/markup-compatibility/2006">
              <mc:Choice xmlns:v="urn:schemas-microsoft-com:vml" Requires="v">
                <p:oleObj spid="_x0000_s2793" name="AxMath" r:id="rId8" imgW="95400" imgH="138960" progId="Equation.AxMath">
                  <p:embed/>
                </p:oleObj>
              </mc:Choice>
              <mc:Fallback>
                <p:oleObj name="AxMath" r:id="rId8" imgW="95400" imgH="138960" progId="Equation.AxMath">
                  <p:embed/>
                  <p:pic>
                    <p:nvPicPr>
                      <p:cNvPr id="20" name="对象 19"/>
                      <p:cNvPicPr/>
                      <p:nvPr/>
                    </p:nvPicPr>
                    <p:blipFill>
                      <a:blip r:embed="rId9"/>
                      <a:stretch>
                        <a:fillRect/>
                      </a:stretch>
                    </p:blipFill>
                    <p:spPr>
                      <a:xfrm>
                        <a:off x="2643983" y="5114400"/>
                        <a:ext cx="396554" cy="581612"/>
                      </a:xfrm>
                      <a:prstGeom prst="rect">
                        <a:avLst/>
                      </a:prstGeom>
                    </p:spPr>
                  </p:pic>
                </p:oleObj>
              </mc:Fallback>
            </mc:AlternateContent>
          </a:graphicData>
        </a:graphic>
      </p:graphicFrame>
      <p:graphicFrame>
        <p:nvGraphicFramePr>
          <p:cNvPr id="22" name="对象 21"/>
          <p:cNvGraphicFramePr>
            <a:graphicFrameLocks noChangeAspect="1"/>
          </p:cNvGraphicFramePr>
          <p:nvPr>
            <p:extLst>
              <p:ext uri="{D42A27DB-BD31-4B8C-83A1-F6EECF244321}">
                <p14:modId xmlns:p14="http://schemas.microsoft.com/office/powerpoint/2010/main" val="2118542007"/>
              </p:ext>
            </p:extLst>
          </p:nvPr>
        </p:nvGraphicFramePr>
        <p:xfrm>
          <a:off x="6930564" y="5114400"/>
          <a:ext cx="396554" cy="581612"/>
        </p:xfrm>
        <a:graphic>
          <a:graphicData uri="http://schemas.openxmlformats.org/presentationml/2006/ole">
            <mc:AlternateContent xmlns:mc="http://schemas.openxmlformats.org/markup-compatibility/2006">
              <mc:Choice xmlns:v="urn:schemas-microsoft-com:vml" Requires="v">
                <p:oleObj spid="_x0000_s2794" name="AxMath" r:id="rId10" imgW="95400" imgH="138960" progId="Equation.AxMath">
                  <p:embed/>
                </p:oleObj>
              </mc:Choice>
              <mc:Fallback>
                <p:oleObj name="AxMath" r:id="rId10" imgW="95400" imgH="138960" progId="Equation.AxMath">
                  <p:embed/>
                  <p:pic>
                    <p:nvPicPr>
                      <p:cNvPr id="21" name="对象 20"/>
                      <p:cNvPicPr/>
                      <p:nvPr/>
                    </p:nvPicPr>
                    <p:blipFill>
                      <a:blip r:embed="rId11"/>
                      <a:stretch>
                        <a:fillRect/>
                      </a:stretch>
                    </p:blipFill>
                    <p:spPr>
                      <a:xfrm>
                        <a:off x="6930564" y="5114400"/>
                        <a:ext cx="396554" cy="581612"/>
                      </a:xfrm>
                      <a:prstGeom prst="rect">
                        <a:avLst/>
                      </a:prstGeom>
                    </p:spPr>
                  </p:pic>
                </p:oleObj>
              </mc:Fallback>
            </mc:AlternateContent>
          </a:graphicData>
        </a:graphic>
      </p:graphicFrame>
      <p:grpSp>
        <p:nvGrpSpPr>
          <p:cNvPr id="7" name="组合 6"/>
          <p:cNvGrpSpPr/>
          <p:nvPr/>
        </p:nvGrpSpPr>
        <p:grpSpPr>
          <a:xfrm>
            <a:off x="0" y="0"/>
            <a:ext cx="2324101" cy="461665"/>
            <a:chOff x="0" y="0"/>
            <a:chExt cx="2324101" cy="461665"/>
          </a:xfrm>
        </p:grpSpPr>
        <p:sp>
          <p:nvSpPr>
            <p:cNvPr id="5" name="文本框 4"/>
            <p:cNvSpPr txBox="1"/>
            <p:nvPr/>
          </p:nvSpPr>
          <p:spPr>
            <a:xfrm>
              <a:off x="0" y="0"/>
              <a:ext cx="2324101" cy="461665"/>
            </a:xfrm>
            <a:prstGeom prst="rect">
              <a:avLst/>
            </a:prstGeom>
            <a:noFill/>
          </p:spPr>
          <p:txBody>
            <a:bodyPr wrap="square" rtlCol="0">
              <a:spAutoFit/>
            </a:bodyPr>
            <a:lstStyle/>
            <a:p>
              <a:r>
                <a:rPr lang="en-US" altLang="zh-CN" sz="2400" b="1" dirty="0" smtClean="0">
                  <a:solidFill>
                    <a:schemeClr val="bg1">
                      <a:lumMod val="75000"/>
                    </a:schemeClr>
                  </a:solidFill>
                </a:rPr>
                <a:t>Arrangement</a:t>
              </a:r>
              <a:endParaRPr lang="zh-CN" altLang="en-US" sz="1350" b="1" dirty="0">
                <a:solidFill>
                  <a:schemeClr val="bg1">
                    <a:lumMod val="75000"/>
                  </a:schemeClr>
                </a:solidFill>
              </a:endParaRPr>
            </a:p>
          </p:txBody>
        </p:sp>
        <p:cxnSp>
          <p:nvCxnSpPr>
            <p:cNvPr id="23" name="直接连接符 22"/>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1" name="图片 10"/>
          <p:cNvPicPr>
            <a:picLocks noChangeAspect="1"/>
          </p:cNvPicPr>
          <p:nvPr/>
        </p:nvPicPr>
        <p:blipFill rotWithShape="1">
          <a:blip r:embed="rId12"/>
          <a:srcRect l="29552" t="34062" r="31467" b="39318"/>
          <a:stretch/>
        </p:blipFill>
        <p:spPr>
          <a:xfrm>
            <a:off x="240497" y="1867287"/>
            <a:ext cx="8297248" cy="3187140"/>
          </a:xfrm>
          <a:prstGeom prst="rect">
            <a:avLst/>
          </a:prstGeom>
        </p:spPr>
      </p:pic>
    </p:spTree>
    <p:extLst>
      <p:ext uri="{BB962C8B-B14F-4D97-AF65-F5344CB8AC3E}">
        <p14:creationId xmlns:p14="http://schemas.microsoft.com/office/powerpoint/2010/main" val="118081399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 y="857250"/>
            <a:ext cx="9059777" cy="738664"/>
          </a:xfrm>
          <a:prstGeom prst="rect">
            <a:avLst/>
          </a:prstGeom>
          <a:noFill/>
        </p:spPr>
        <p:txBody>
          <a:bodyPr wrap="square" rtlCol="0">
            <a:spAutoFit/>
          </a:bodyPr>
          <a:lstStyle/>
          <a:p>
            <a:r>
              <a:rPr lang="en-US" altLang="zh-CN" sz="2400" dirty="0"/>
              <a:t>POMDP value function and value iteration</a:t>
            </a:r>
          </a:p>
          <a:p>
            <a:r>
              <a:rPr lang="en-US" altLang="zh-CN" b="1" u="sng" dirty="0">
                <a:solidFill>
                  <a:srgbClr val="00B050"/>
                </a:solidFill>
              </a:rPr>
              <a:t>Computing a Belief State Value from an Action and Observation </a:t>
            </a:r>
            <a:endParaRPr lang="zh-CN" altLang="en-US" b="1" u="sng" dirty="0">
              <a:solidFill>
                <a:srgbClr val="00B050"/>
              </a:solidFill>
            </a:endParaRPr>
          </a:p>
        </p:txBody>
      </p:sp>
      <p:sp>
        <p:nvSpPr>
          <p:cNvPr id="10" name="矩形 9"/>
          <p:cNvSpPr/>
          <p:nvPr/>
        </p:nvSpPr>
        <p:spPr>
          <a:xfrm>
            <a:off x="151994" y="1818959"/>
            <a:ext cx="8907782" cy="738664"/>
          </a:xfrm>
          <a:prstGeom prst="rect">
            <a:avLst/>
          </a:prstGeom>
        </p:spPr>
        <p:txBody>
          <a:bodyPr wrap="square">
            <a:spAutoFit/>
          </a:bodyPr>
          <a:lstStyle/>
          <a:p>
            <a:r>
              <a:rPr lang="en-US" altLang="zh-CN" sz="2100" dirty="0"/>
              <a:t>Horizon length=2</a:t>
            </a:r>
            <a:r>
              <a:rPr lang="zh-CN" altLang="en-US" sz="2100" dirty="0"/>
              <a:t>时，</a:t>
            </a:r>
            <a:endParaRPr lang="en-US" altLang="zh-CN" sz="2100" dirty="0"/>
          </a:p>
          <a:p>
            <a:r>
              <a:rPr lang="en-US" altLang="zh-CN" sz="2100" dirty="0"/>
              <a:t> v(a belief state)=v(immediate reward)+v(S(a1,z1)),here v() means value of</a:t>
            </a:r>
          </a:p>
        </p:txBody>
      </p:sp>
      <p:pic>
        <p:nvPicPr>
          <p:cNvPr id="3" name="图片 2"/>
          <p:cNvPicPr>
            <a:picLocks noChangeAspect="1"/>
          </p:cNvPicPr>
          <p:nvPr/>
        </p:nvPicPr>
        <p:blipFill rotWithShape="1">
          <a:blip r:embed="rId3"/>
          <a:srcRect l="12350" t="36458" r="61782" b="34956"/>
          <a:stretch/>
        </p:blipFill>
        <p:spPr>
          <a:xfrm>
            <a:off x="2508582" y="2823569"/>
            <a:ext cx="5070571" cy="3151976"/>
          </a:xfrm>
          <a:prstGeom prst="rect">
            <a:avLst/>
          </a:prstGeom>
        </p:spPr>
      </p:pic>
    </p:spTree>
    <p:extLst>
      <p:ext uri="{BB962C8B-B14F-4D97-AF65-F5344CB8AC3E}">
        <p14:creationId xmlns:p14="http://schemas.microsoft.com/office/powerpoint/2010/main" val="100598833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 y="857250"/>
            <a:ext cx="9059777" cy="692497"/>
          </a:xfrm>
          <a:prstGeom prst="rect">
            <a:avLst/>
          </a:prstGeom>
          <a:noFill/>
        </p:spPr>
        <p:txBody>
          <a:bodyPr wrap="square" rtlCol="0">
            <a:spAutoFit/>
          </a:bodyPr>
          <a:lstStyle/>
          <a:p>
            <a:r>
              <a:rPr lang="en-US" altLang="zh-CN" sz="2400" dirty="0"/>
              <a:t>POMDP value function and value iteration</a:t>
            </a:r>
          </a:p>
          <a:p>
            <a:r>
              <a:rPr lang="en-US" altLang="zh-CN" sz="1500" b="1" u="sng" dirty="0">
                <a:solidFill>
                  <a:srgbClr val="7030A0"/>
                </a:solidFill>
              </a:rPr>
              <a:t>Computing All Belief State Values from an Action and Observation </a:t>
            </a:r>
            <a:endParaRPr lang="zh-CN" altLang="en-US" sz="1500" b="1" u="sng" dirty="0">
              <a:solidFill>
                <a:srgbClr val="7030A0"/>
              </a:solidFill>
            </a:endParaRPr>
          </a:p>
        </p:txBody>
      </p:sp>
      <p:sp>
        <p:nvSpPr>
          <p:cNvPr id="12" name="矩形 11"/>
          <p:cNvSpPr/>
          <p:nvPr/>
        </p:nvSpPr>
        <p:spPr>
          <a:xfrm>
            <a:off x="4791140" y="1733923"/>
            <a:ext cx="3486587" cy="2677656"/>
          </a:xfrm>
          <a:prstGeom prst="rect">
            <a:avLst/>
          </a:prstGeom>
        </p:spPr>
        <p:txBody>
          <a:bodyPr wrap="square">
            <a:spAutoFit/>
          </a:bodyPr>
          <a:lstStyle/>
          <a:p>
            <a:r>
              <a:rPr lang="zh-CN" altLang="en-US" sz="2100" dirty="0"/>
              <a:t>对所有的</a:t>
            </a:r>
            <a:r>
              <a:rPr lang="en-US" altLang="zh-CN" sz="2100" dirty="0"/>
              <a:t>belief state </a:t>
            </a:r>
            <a:r>
              <a:rPr lang="zh-CN" altLang="en-US" sz="2100" dirty="0"/>
              <a:t>都按上一步的方法计算。</a:t>
            </a:r>
            <a:endParaRPr lang="en-US" altLang="zh-CN" sz="2100" dirty="0"/>
          </a:p>
          <a:p>
            <a:r>
              <a:rPr lang="zh-CN" altLang="en-US" sz="2100" dirty="0"/>
              <a:t>问题： 因为</a:t>
            </a:r>
            <a:r>
              <a:rPr lang="en-US" altLang="zh-CN" sz="2100" dirty="0"/>
              <a:t>belief space </a:t>
            </a:r>
            <a:r>
              <a:rPr lang="zh-CN" altLang="en-US" sz="2100" dirty="0"/>
              <a:t>是连续的，所以有无限个</a:t>
            </a:r>
            <a:r>
              <a:rPr lang="en-US" altLang="zh-CN" sz="2100" dirty="0"/>
              <a:t>belief state</a:t>
            </a:r>
            <a:r>
              <a:rPr lang="zh-CN" altLang="en-US" sz="2100" dirty="0"/>
              <a:t>。</a:t>
            </a:r>
            <a:endParaRPr lang="en-US" altLang="zh-CN" sz="2100" dirty="0"/>
          </a:p>
          <a:p>
            <a:r>
              <a:rPr lang="zh-CN" altLang="en-US" sz="2100" dirty="0"/>
              <a:t>然而</a:t>
            </a:r>
            <a:r>
              <a:rPr lang="en-US" altLang="zh-CN" sz="2100" dirty="0"/>
              <a:t>, </a:t>
            </a:r>
            <a:r>
              <a:rPr lang="zh-CN" altLang="en-US" sz="2100" dirty="0"/>
              <a:t>实际上能够直接从</a:t>
            </a:r>
            <a:r>
              <a:rPr lang="en-US" altLang="zh-CN" sz="2100" dirty="0"/>
              <a:t>horizon 1 </a:t>
            </a:r>
            <a:r>
              <a:rPr lang="zh-CN" altLang="en-US" sz="2100" dirty="0"/>
              <a:t>的</a:t>
            </a:r>
            <a:r>
              <a:rPr lang="en-US" altLang="zh-CN" sz="2100" dirty="0"/>
              <a:t>value function</a:t>
            </a:r>
            <a:r>
              <a:rPr lang="zh-CN" altLang="en-US" sz="2100" dirty="0"/>
              <a:t>中构造出来。</a:t>
            </a:r>
            <a:r>
              <a:rPr lang="en-US" altLang="zh-CN" sz="2100" dirty="0"/>
              <a:t>(</a:t>
            </a:r>
            <a:r>
              <a:rPr lang="zh-CN" altLang="en-US" sz="2100" dirty="0"/>
              <a:t>公式</a:t>
            </a:r>
            <a:r>
              <a:rPr lang="en-US" altLang="zh-CN" sz="2100" dirty="0"/>
              <a:t>)</a:t>
            </a:r>
          </a:p>
        </p:txBody>
      </p:sp>
      <p:pic>
        <p:nvPicPr>
          <p:cNvPr id="2" name="图片 1"/>
          <p:cNvPicPr>
            <a:picLocks noChangeAspect="1"/>
          </p:cNvPicPr>
          <p:nvPr/>
        </p:nvPicPr>
        <p:blipFill rotWithShape="1">
          <a:blip r:embed="rId3"/>
          <a:srcRect l="11717" t="47449" r="64019" b="24015"/>
          <a:stretch/>
        </p:blipFill>
        <p:spPr>
          <a:xfrm>
            <a:off x="201530" y="1790652"/>
            <a:ext cx="4589610" cy="3036205"/>
          </a:xfrm>
          <a:prstGeom prst="rect">
            <a:avLst/>
          </a:prstGeom>
        </p:spPr>
      </p:pic>
      <p:sp>
        <p:nvSpPr>
          <p:cNvPr id="4" name="Rectangle 1"/>
          <p:cNvSpPr>
            <a:spLocks noChangeArrowheads="1"/>
          </p:cNvSpPr>
          <p:nvPr/>
        </p:nvSpPr>
        <p:spPr bwMode="auto">
          <a:xfrm>
            <a:off x="84222" y="4952343"/>
            <a:ext cx="8975554" cy="34624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zh-CN" dirty="0">
                <a:solidFill>
                  <a:srgbClr val="555555"/>
                </a:solidFill>
                <a:latin typeface="Arial Unicode MS" panose="020B0604020202020204" pitchFamily="34" charset="-122"/>
              </a:rPr>
              <a:t>S()</a:t>
            </a:r>
            <a:r>
              <a:rPr lang="zh-CN" altLang="zh-CN" dirty="0">
                <a:solidFill>
                  <a:srgbClr val="555555"/>
                </a:solidFill>
                <a:latin typeface="Georgia" panose="02040502050405020303" pitchFamily="18" charset="0"/>
              </a:rPr>
              <a:t> represent</a:t>
            </a:r>
            <a:r>
              <a:rPr lang="en-US" altLang="zh-CN" dirty="0">
                <a:solidFill>
                  <a:srgbClr val="555555"/>
                </a:solidFill>
                <a:latin typeface="Georgia" panose="02040502050405020303" pitchFamily="18" charset="0"/>
              </a:rPr>
              <a:t>s</a:t>
            </a:r>
            <a:r>
              <a:rPr lang="zh-CN" altLang="zh-CN" dirty="0">
                <a:solidFill>
                  <a:srgbClr val="555555"/>
                </a:solidFill>
                <a:latin typeface="Georgia" panose="02040502050405020303" pitchFamily="18" charset="0"/>
              </a:rPr>
              <a:t> the transformed value function, for a particular action and observation. </a:t>
            </a:r>
            <a:r>
              <a:rPr lang="zh-CN" altLang="zh-CN" dirty="0"/>
              <a:t> </a:t>
            </a:r>
          </a:p>
        </p:txBody>
      </p:sp>
      <p:sp>
        <p:nvSpPr>
          <p:cNvPr id="11" name="矩形 10"/>
          <p:cNvSpPr/>
          <p:nvPr/>
        </p:nvSpPr>
        <p:spPr>
          <a:xfrm>
            <a:off x="1323474" y="5285170"/>
            <a:ext cx="6039852" cy="738664"/>
          </a:xfrm>
          <a:prstGeom prst="rect">
            <a:avLst/>
          </a:prstGeom>
        </p:spPr>
        <p:txBody>
          <a:bodyPr wrap="square">
            <a:spAutoFit/>
          </a:bodyPr>
          <a:lstStyle/>
          <a:p>
            <a:r>
              <a:rPr lang="en-US" altLang="zh-CN" sz="2100" dirty="0"/>
              <a:t>Horizon length=2</a:t>
            </a:r>
            <a:r>
              <a:rPr lang="zh-CN" altLang="en-US" sz="2100" dirty="0"/>
              <a:t>时，</a:t>
            </a:r>
            <a:endParaRPr lang="en-US" altLang="zh-CN" sz="2100" dirty="0"/>
          </a:p>
          <a:p>
            <a:r>
              <a:rPr lang="en-US" altLang="zh-CN" sz="2100" dirty="0"/>
              <a:t> v(a belief state)=v(immediate reward)+v(S(a1,z1))</a:t>
            </a:r>
          </a:p>
        </p:txBody>
      </p:sp>
    </p:spTree>
    <p:extLst>
      <p:ext uri="{BB962C8B-B14F-4D97-AF65-F5344CB8AC3E}">
        <p14:creationId xmlns:p14="http://schemas.microsoft.com/office/powerpoint/2010/main" val="112946720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12017" t="46524" r="63446" b="26049"/>
          <a:stretch/>
        </p:blipFill>
        <p:spPr>
          <a:xfrm>
            <a:off x="1961148" y="1758476"/>
            <a:ext cx="5895472" cy="3706493"/>
          </a:xfrm>
          <a:prstGeom prst="rect">
            <a:avLst/>
          </a:prstGeom>
        </p:spPr>
      </p:pic>
      <p:sp>
        <p:nvSpPr>
          <p:cNvPr id="7" name="文本框 6"/>
          <p:cNvSpPr txBox="1"/>
          <p:nvPr/>
        </p:nvSpPr>
        <p:spPr>
          <a:xfrm>
            <a:off x="-1" y="857250"/>
            <a:ext cx="9059777" cy="692497"/>
          </a:xfrm>
          <a:prstGeom prst="rect">
            <a:avLst/>
          </a:prstGeom>
          <a:noFill/>
        </p:spPr>
        <p:txBody>
          <a:bodyPr wrap="square" rtlCol="0">
            <a:spAutoFit/>
          </a:bodyPr>
          <a:lstStyle/>
          <a:p>
            <a:r>
              <a:rPr lang="en-US" altLang="zh-CN" sz="2400" dirty="0"/>
              <a:t>POMDP value function and value iteration</a:t>
            </a:r>
          </a:p>
          <a:p>
            <a:r>
              <a:rPr lang="en-US" altLang="zh-CN" sz="1500" b="1" u="sng" dirty="0">
                <a:solidFill>
                  <a:srgbClr val="7030A0"/>
                </a:solidFill>
              </a:rPr>
              <a:t>Computing All Belief State Values from an Action and Observation </a:t>
            </a:r>
            <a:endParaRPr lang="zh-CN" altLang="en-US" sz="1500" b="1" u="sng" dirty="0">
              <a:solidFill>
                <a:srgbClr val="7030A0"/>
              </a:solidFill>
            </a:endParaRPr>
          </a:p>
        </p:txBody>
      </p:sp>
    </p:spTree>
    <p:extLst>
      <p:ext uri="{BB962C8B-B14F-4D97-AF65-F5344CB8AC3E}">
        <p14:creationId xmlns:p14="http://schemas.microsoft.com/office/powerpoint/2010/main" val="314682073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12017" t="46524" r="63446" b="26049"/>
          <a:stretch/>
        </p:blipFill>
        <p:spPr>
          <a:xfrm>
            <a:off x="84222" y="1950982"/>
            <a:ext cx="1972947" cy="1240395"/>
          </a:xfrm>
          <a:prstGeom prst="rect">
            <a:avLst/>
          </a:prstGeom>
        </p:spPr>
      </p:pic>
      <p:sp>
        <p:nvSpPr>
          <p:cNvPr id="2" name="Rectangle 1"/>
          <p:cNvSpPr>
            <a:spLocks noChangeArrowheads="1"/>
          </p:cNvSpPr>
          <p:nvPr/>
        </p:nvSpPr>
        <p:spPr bwMode="auto">
          <a:xfrm>
            <a:off x="2057170" y="1819338"/>
            <a:ext cx="7002606" cy="394723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zh-CN" sz="2100" dirty="0">
                <a:solidFill>
                  <a:srgbClr val="555555"/>
                </a:solidFill>
                <a:latin typeface="Georgia" panose="02040502050405020303" pitchFamily="18" charset="0"/>
              </a:rPr>
              <a:t> Suppose that we compute the values of the resulting belief states for belief state </a:t>
            </a:r>
            <a:r>
              <a:rPr lang="zh-CN" altLang="zh-CN" sz="2100" dirty="0">
                <a:solidFill>
                  <a:srgbClr val="555555"/>
                </a:solidFill>
                <a:latin typeface="Arial Unicode MS" panose="020B0604020202020204" pitchFamily="34" charset="-122"/>
              </a:rPr>
              <a:t>b</a:t>
            </a:r>
            <a:r>
              <a:rPr lang="zh-CN" altLang="zh-CN" sz="2100" dirty="0">
                <a:solidFill>
                  <a:srgbClr val="555555"/>
                </a:solidFill>
                <a:latin typeface="Georgia" panose="02040502050405020303" pitchFamily="18" charset="0"/>
              </a:rPr>
              <a:t>, action </a:t>
            </a:r>
            <a:r>
              <a:rPr lang="zh-CN" altLang="zh-CN" sz="2100" dirty="0">
                <a:solidFill>
                  <a:srgbClr val="555555"/>
                </a:solidFill>
                <a:latin typeface="Arial Unicode MS" panose="020B0604020202020204" pitchFamily="34" charset="-122"/>
              </a:rPr>
              <a:t>a1</a:t>
            </a:r>
            <a:r>
              <a:rPr lang="zh-CN" altLang="zh-CN" sz="2100" dirty="0">
                <a:solidFill>
                  <a:srgbClr val="555555"/>
                </a:solidFill>
                <a:latin typeface="Georgia" panose="02040502050405020303" pitchFamily="18" charset="0"/>
              </a:rPr>
              <a:t> and all three observations and find that the values for each resulting belief state are: </a:t>
            </a:r>
            <a:r>
              <a:rPr lang="zh-CN" altLang="zh-CN" sz="2100" dirty="0">
                <a:solidFill>
                  <a:srgbClr val="555555"/>
                </a:solidFill>
                <a:latin typeface="Arial Unicode MS" panose="020B0604020202020204" pitchFamily="34" charset="-122"/>
              </a:rPr>
              <a:t>z1:0.8, z2:0.7, z3:1.2</a:t>
            </a:r>
            <a:r>
              <a:rPr lang="zh-CN" altLang="zh-CN" sz="2100" dirty="0">
                <a:solidFill>
                  <a:srgbClr val="555555"/>
                </a:solidFill>
                <a:latin typeface="Georgia" panose="02040502050405020303" pitchFamily="18" charset="0"/>
              </a:rPr>
              <a:t>. These are the values we were initially calculating when we were doing things one belief point at a time. Now we also can compute the probability of getting each of the three observations for the given belief state and action and find them to be: </a:t>
            </a:r>
            <a:r>
              <a:rPr lang="zh-CN" altLang="zh-CN" sz="2100" dirty="0">
                <a:solidFill>
                  <a:srgbClr val="555555"/>
                </a:solidFill>
                <a:latin typeface="Arial Unicode MS" panose="020B0604020202020204" pitchFamily="34" charset="-122"/>
              </a:rPr>
              <a:t>z1:0.6, z2:0.25, z3:0.15</a:t>
            </a:r>
            <a:r>
              <a:rPr lang="zh-CN" altLang="zh-CN" sz="2100" dirty="0">
                <a:solidFill>
                  <a:srgbClr val="555555"/>
                </a:solidFill>
                <a:latin typeface="Georgia" panose="02040502050405020303" pitchFamily="18" charset="0"/>
              </a:rPr>
              <a:t>. Then the horizon </a:t>
            </a:r>
            <a:r>
              <a:rPr lang="zh-CN" altLang="zh-CN" sz="2100" dirty="0">
                <a:solidFill>
                  <a:srgbClr val="555555"/>
                </a:solidFill>
                <a:latin typeface="Arial Unicode MS" panose="020B0604020202020204" pitchFamily="34" charset="-122"/>
              </a:rPr>
              <a:t>2</a:t>
            </a:r>
            <a:r>
              <a:rPr lang="zh-CN" altLang="zh-CN" sz="2100" dirty="0">
                <a:solidFill>
                  <a:srgbClr val="555555"/>
                </a:solidFill>
                <a:latin typeface="Georgia" panose="02040502050405020303" pitchFamily="18" charset="0"/>
              </a:rPr>
              <a:t> value of the belief state </a:t>
            </a:r>
            <a:r>
              <a:rPr lang="zh-CN" altLang="zh-CN" sz="2100" dirty="0">
                <a:solidFill>
                  <a:srgbClr val="555555"/>
                </a:solidFill>
                <a:latin typeface="Arial Unicode MS" panose="020B0604020202020204" pitchFamily="34" charset="-122"/>
              </a:rPr>
              <a:t>b</a:t>
            </a:r>
            <a:r>
              <a:rPr lang="zh-CN" altLang="zh-CN" sz="2100" dirty="0">
                <a:solidFill>
                  <a:srgbClr val="555555"/>
                </a:solidFill>
                <a:latin typeface="Georgia" panose="02040502050405020303" pitchFamily="18" charset="0"/>
              </a:rPr>
              <a:t> when we fix the action at </a:t>
            </a:r>
            <a:r>
              <a:rPr lang="zh-CN" altLang="zh-CN" sz="2100" dirty="0">
                <a:solidFill>
                  <a:srgbClr val="555555"/>
                </a:solidFill>
                <a:latin typeface="Arial Unicode MS" panose="020B0604020202020204" pitchFamily="34" charset="-122"/>
              </a:rPr>
              <a:t>a1</a:t>
            </a:r>
            <a:r>
              <a:rPr lang="zh-CN" altLang="zh-CN" sz="2100" dirty="0">
                <a:solidFill>
                  <a:srgbClr val="555555"/>
                </a:solidFill>
                <a:latin typeface="Georgia" panose="02040502050405020303" pitchFamily="18" charset="0"/>
              </a:rPr>
              <a:t> is </a:t>
            </a:r>
            <a:r>
              <a:rPr lang="zh-CN" altLang="zh-CN" sz="2100" dirty="0">
                <a:solidFill>
                  <a:srgbClr val="555555"/>
                </a:solidFill>
                <a:latin typeface="Arial Unicode MS" panose="020B0604020202020204" pitchFamily="34" charset="-122"/>
              </a:rPr>
              <a:t>0.6x0.8 + 0.25x0.7 + 0.15x1.2 = 0.835</a:t>
            </a:r>
            <a:r>
              <a:rPr lang="zh-CN" altLang="zh-CN" sz="2100" dirty="0">
                <a:solidFill>
                  <a:srgbClr val="555555"/>
                </a:solidFill>
                <a:latin typeface="Georgia" panose="02040502050405020303" pitchFamily="18" charset="0"/>
              </a:rPr>
              <a:t> plus the immediate reward of doing action </a:t>
            </a:r>
            <a:r>
              <a:rPr lang="zh-CN" altLang="zh-CN" sz="2100" dirty="0">
                <a:solidFill>
                  <a:srgbClr val="555555"/>
                </a:solidFill>
                <a:latin typeface="Arial Unicode MS" panose="020B0604020202020204" pitchFamily="34" charset="-122"/>
              </a:rPr>
              <a:t>a1</a:t>
            </a:r>
            <a:r>
              <a:rPr lang="zh-CN" altLang="zh-CN" sz="2100" dirty="0">
                <a:solidFill>
                  <a:srgbClr val="555555"/>
                </a:solidFill>
                <a:latin typeface="Georgia" panose="02040502050405020303" pitchFamily="18" charset="0"/>
              </a:rPr>
              <a:t> in </a:t>
            </a:r>
            <a:r>
              <a:rPr lang="zh-CN" altLang="zh-CN" sz="2100" dirty="0">
                <a:solidFill>
                  <a:srgbClr val="555555"/>
                </a:solidFill>
                <a:latin typeface="Arial Unicode MS" panose="020B0604020202020204" pitchFamily="34" charset="-122"/>
              </a:rPr>
              <a:t>b</a:t>
            </a:r>
            <a:r>
              <a:rPr lang="zh-CN" altLang="zh-CN" sz="2100" dirty="0">
                <a:solidFill>
                  <a:srgbClr val="555555"/>
                </a:solidFill>
                <a:latin typeface="Georgia" panose="02040502050405020303" pitchFamily="18" charset="0"/>
              </a:rPr>
              <a:t>.</a:t>
            </a:r>
            <a:r>
              <a:rPr lang="zh-CN" altLang="zh-CN" sz="2100" dirty="0"/>
              <a:t> </a:t>
            </a:r>
          </a:p>
        </p:txBody>
      </p:sp>
      <p:sp>
        <p:nvSpPr>
          <p:cNvPr id="7" name="文本框 6"/>
          <p:cNvSpPr txBox="1"/>
          <p:nvPr/>
        </p:nvSpPr>
        <p:spPr>
          <a:xfrm>
            <a:off x="-1" y="857250"/>
            <a:ext cx="9059777" cy="692497"/>
          </a:xfrm>
          <a:prstGeom prst="rect">
            <a:avLst/>
          </a:prstGeom>
          <a:noFill/>
        </p:spPr>
        <p:txBody>
          <a:bodyPr wrap="square" rtlCol="0">
            <a:spAutoFit/>
          </a:bodyPr>
          <a:lstStyle/>
          <a:p>
            <a:r>
              <a:rPr lang="en-US" altLang="zh-CN" sz="2400" dirty="0"/>
              <a:t>POMDP value function and value iteration</a:t>
            </a:r>
          </a:p>
          <a:p>
            <a:r>
              <a:rPr lang="en-US" altLang="zh-CN" sz="1500" b="1" u="sng" dirty="0">
                <a:solidFill>
                  <a:srgbClr val="7030A0"/>
                </a:solidFill>
              </a:rPr>
              <a:t>Computing All Belief State Values from an Action and Observation </a:t>
            </a:r>
            <a:endParaRPr lang="zh-CN" altLang="en-US" sz="1500" b="1" u="sng" dirty="0">
              <a:solidFill>
                <a:srgbClr val="7030A0"/>
              </a:solidFill>
            </a:endParaRPr>
          </a:p>
        </p:txBody>
      </p:sp>
    </p:spTree>
    <p:extLst>
      <p:ext uri="{BB962C8B-B14F-4D97-AF65-F5344CB8AC3E}">
        <p14:creationId xmlns:p14="http://schemas.microsoft.com/office/powerpoint/2010/main" val="127114349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 y="857250"/>
            <a:ext cx="9059777" cy="692497"/>
          </a:xfrm>
          <a:prstGeom prst="rect">
            <a:avLst/>
          </a:prstGeom>
          <a:noFill/>
        </p:spPr>
        <p:txBody>
          <a:bodyPr wrap="square" rtlCol="0">
            <a:spAutoFit/>
          </a:bodyPr>
          <a:lstStyle/>
          <a:p>
            <a:r>
              <a:rPr lang="en-US" altLang="zh-CN" sz="2400" dirty="0"/>
              <a:t>POMDP value function and value iteration</a:t>
            </a:r>
          </a:p>
          <a:p>
            <a:r>
              <a:rPr lang="en-US" altLang="zh-CN" sz="1500" b="1" u="sng" dirty="0">
                <a:solidFill>
                  <a:schemeClr val="accent4">
                    <a:lumMod val="75000"/>
                  </a:schemeClr>
                </a:solidFill>
              </a:rPr>
              <a:t>Computing a Belief State Value for a Single Action</a:t>
            </a:r>
            <a:endParaRPr lang="zh-CN" altLang="en-US" sz="1500" b="1" u="sng" dirty="0">
              <a:solidFill>
                <a:schemeClr val="accent4">
                  <a:lumMod val="75000"/>
                </a:schemeClr>
              </a:solidFill>
            </a:endParaRPr>
          </a:p>
        </p:txBody>
      </p:sp>
      <p:pic>
        <p:nvPicPr>
          <p:cNvPr id="4" name="图片 3"/>
          <p:cNvPicPr>
            <a:picLocks noChangeAspect="1"/>
          </p:cNvPicPr>
          <p:nvPr/>
        </p:nvPicPr>
        <p:blipFill rotWithShape="1">
          <a:blip r:embed="rId3"/>
          <a:srcRect l="7877" t="23707" r="60418" b="48473"/>
          <a:stretch/>
        </p:blipFill>
        <p:spPr>
          <a:xfrm>
            <a:off x="1732547" y="1783681"/>
            <a:ext cx="5233738" cy="2583175"/>
          </a:xfrm>
          <a:prstGeom prst="rect">
            <a:avLst/>
          </a:prstGeom>
        </p:spPr>
      </p:pic>
      <p:pic>
        <p:nvPicPr>
          <p:cNvPr id="7" name="图片 6"/>
          <p:cNvPicPr>
            <a:picLocks noChangeAspect="1"/>
          </p:cNvPicPr>
          <p:nvPr/>
        </p:nvPicPr>
        <p:blipFill rotWithShape="1">
          <a:blip r:embed="rId4"/>
          <a:srcRect l="9587" t="40226" r="60513" b="40228"/>
          <a:stretch/>
        </p:blipFill>
        <p:spPr>
          <a:xfrm>
            <a:off x="2127892" y="4366855"/>
            <a:ext cx="4443047" cy="1633895"/>
          </a:xfrm>
          <a:prstGeom prst="rect">
            <a:avLst/>
          </a:prstGeom>
        </p:spPr>
      </p:pic>
      <p:sp>
        <p:nvSpPr>
          <p:cNvPr id="2" name="文本框 1"/>
          <p:cNvSpPr txBox="1"/>
          <p:nvPr/>
        </p:nvSpPr>
        <p:spPr>
          <a:xfrm>
            <a:off x="541422" y="3674358"/>
            <a:ext cx="782052" cy="715581"/>
          </a:xfrm>
          <a:prstGeom prst="rect">
            <a:avLst/>
          </a:prstGeom>
          <a:noFill/>
        </p:spPr>
        <p:txBody>
          <a:bodyPr wrap="square" rtlCol="0">
            <a:spAutoFit/>
          </a:bodyPr>
          <a:lstStyle/>
          <a:p>
            <a:r>
              <a:rPr lang="en-US" altLang="zh-CN" sz="4050" dirty="0"/>
              <a:t>a1</a:t>
            </a:r>
            <a:endParaRPr lang="zh-CN" altLang="en-US" sz="4050" dirty="0"/>
          </a:p>
        </p:txBody>
      </p:sp>
    </p:spTree>
    <p:extLst>
      <p:ext uri="{BB962C8B-B14F-4D97-AF65-F5344CB8AC3E}">
        <p14:creationId xmlns:p14="http://schemas.microsoft.com/office/powerpoint/2010/main" val="109538367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 y="857250"/>
            <a:ext cx="9059777" cy="692497"/>
          </a:xfrm>
          <a:prstGeom prst="rect">
            <a:avLst/>
          </a:prstGeom>
          <a:noFill/>
        </p:spPr>
        <p:txBody>
          <a:bodyPr wrap="square" rtlCol="0">
            <a:spAutoFit/>
          </a:bodyPr>
          <a:lstStyle/>
          <a:p>
            <a:r>
              <a:rPr lang="en-US" altLang="zh-CN" sz="2400" dirty="0"/>
              <a:t>POMDP value function and value iteration</a:t>
            </a:r>
          </a:p>
          <a:p>
            <a:r>
              <a:rPr lang="en-US" altLang="zh-CN" sz="1500" b="1" u="sng" dirty="0">
                <a:solidFill>
                  <a:srgbClr val="FF0000"/>
                </a:solidFill>
              </a:rPr>
              <a:t>Computing the Final Belief State Value</a:t>
            </a:r>
            <a:endParaRPr lang="zh-CN" altLang="en-US" sz="1500" b="1" u="sng" dirty="0">
              <a:solidFill>
                <a:srgbClr val="FF0000"/>
              </a:solidFill>
            </a:endParaRPr>
          </a:p>
        </p:txBody>
      </p:sp>
      <p:pic>
        <p:nvPicPr>
          <p:cNvPr id="2" name="图片 1"/>
          <p:cNvPicPr>
            <a:picLocks noChangeAspect="1"/>
          </p:cNvPicPr>
          <p:nvPr/>
        </p:nvPicPr>
        <p:blipFill rotWithShape="1">
          <a:blip r:embed="rId3"/>
          <a:srcRect l="14247" t="25283" r="66011" b="43962"/>
          <a:stretch/>
        </p:blipFill>
        <p:spPr>
          <a:xfrm>
            <a:off x="204537" y="1819775"/>
            <a:ext cx="3994484" cy="3500324"/>
          </a:xfrm>
          <a:prstGeom prst="rect">
            <a:avLst/>
          </a:prstGeom>
        </p:spPr>
      </p:pic>
      <p:pic>
        <p:nvPicPr>
          <p:cNvPr id="3" name="图片 2"/>
          <p:cNvPicPr>
            <a:picLocks noChangeAspect="1"/>
          </p:cNvPicPr>
          <p:nvPr/>
        </p:nvPicPr>
        <p:blipFill rotWithShape="1">
          <a:blip r:embed="rId4"/>
          <a:srcRect l="11972" t="27582" r="64261" b="42371"/>
          <a:stretch/>
        </p:blipFill>
        <p:spPr>
          <a:xfrm>
            <a:off x="4608753" y="2154927"/>
            <a:ext cx="4451023" cy="3165172"/>
          </a:xfrm>
          <a:prstGeom prst="rect">
            <a:avLst/>
          </a:prstGeom>
        </p:spPr>
      </p:pic>
    </p:spTree>
    <p:extLst>
      <p:ext uri="{BB962C8B-B14F-4D97-AF65-F5344CB8AC3E}">
        <p14:creationId xmlns:p14="http://schemas.microsoft.com/office/powerpoint/2010/main" val="229414859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11972" t="27582" r="64261" b="42371"/>
          <a:stretch/>
        </p:blipFill>
        <p:spPr>
          <a:xfrm>
            <a:off x="325511" y="2239149"/>
            <a:ext cx="4451023" cy="3165172"/>
          </a:xfrm>
          <a:prstGeom prst="rect">
            <a:avLst/>
          </a:prstGeom>
        </p:spPr>
      </p:pic>
      <p:pic>
        <p:nvPicPr>
          <p:cNvPr id="4" name="图片 3"/>
          <p:cNvPicPr>
            <a:picLocks noChangeAspect="1"/>
          </p:cNvPicPr>
          <p:nvPr/>
        </p:nvPicPr>
        <p:blipFill rotWithShape="1">
          <a:blip r:embed="rId4"/>
          <a:srcRect l="11560" t="31932" r="63981" b="36815"/>
          <a:stretch/>
        </p:blipFill>
        <p:spPr>
          <a:xfrm>
            <a:off x="4825185" y="2300173"/>
            <a:ext cx="4318816" cy="3104147"/>
          </a:xfrm>
          <a:prstGeom prst="rect">
            <a:avLst/>
          </a:prstGeom>
        </p:spPr>
      </p:pic>
      <p:sp>
        <p:nvSpPr>
          <p:cNvPr id="7" name="文本框 6"/>
          <p:cNvSpPr txBox="1"/>
          <p:nvPr/>
        </p:nvSpPr>
        <p:spPr>
          <a:xfrm>
            <a:off x="-1" y="857250"/>
            <a:ext cx="9059777" cy="692497"/>
          </a:xfrm>
          <a:prstGeom prst="rect">
            <a:avLst/>
          </a:prstGeom>
          <a:noFill/>
        </p:spPr>
        <p:txBody>
          <a:bodyPr wrap="square" rtlCol="0">
            <a:spAutoFit/>
          </a:bodyPr>
          <a:lstStyle/>
          <a:p>
            <a:r>
              <a:rPr lang="en-US" altLang="zh-CN" sz="2400" dirty="0"/>
              <a:t>POMDP value function and value iteration</a:t>
            </a:r>
          </a:p>
          <a:p>
            <a:r>
              <a:rPr lang="en-US" altLang="zh-CN" sz="1500" b="1" u="sng" dirty="0">
                <a:solidFill>
                  <a:srgbClr val="FF0000"/>
                </a:solidFill>
              </a:rPr>
              <a:t>Computing the Final Belief State Value</a:t>
            </a:r>
            <a:endParaRPr lang="zh-CN" altLang="en-US" sz="1500" b="1" u="sng" dirty="0">
              <a:solidFill>
                <a:srgbClr val="FF0000"/>
              </a:solidFill>
            </a:endParaRPr>
          </a:p>
        </p:txBody>
      </p:sp>
    </p:spTree>
    <p:extLst>
      <p:ext uri="{BB962C8B-B14F-4D97-AF65-F5344CB8AC3E}">
        <p14:creationId xmlns:p14="http://schemas.microsoft.com/office/powerpoint/2010/main" val="266193742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p:cNvPicPr>
            <a:picLocks noChangeAspect="1"/>
          </p:cNvPicPr>
          <p:nvPr/>
        </p:nvPicPr>
        <p:blipFill rotWithShape="1">
          <a:blip r:embed="rId3"/>
          <a:srcRect l="13658" t="22531" r="64583" b="46193"/>
          <a:stretch/>
        </p:blipFill>
        <p:spPr>
          <a:xfrm>
            <a:off x="336884" y="2112820"/>
            <a:ext cx="4090737" cy="3307403"/>
          </a:xfrm>
          <a:prstGeom prst="rect">
            <a:avLst/>
          </a:prstGeom>
        </p:spPr>
      </p:pic>
      <p:pic>
        <p:nvPicPr>
          <p:cNvPr id="5" name="图片 4"/>
          <p:cNvPicPr>
            <a:picLocks noChangeAspect="1"/>
          </p:cNvPicPr>
          <p:nvPr/>
        </p:nvPicPr>
        <p:blipFill rotWithShape="1">
          <a:blip r:embed="rId4"/>
          <a:srcRect l="14247" t="38621" r="66642" b="30308"/>
          <a:stretch/>
        </p:blipFill>
        <p:spPr>
          <a:xfrm>
            <a:off x="4800599" y="1965208"/>
            <a:ext cx="3777917" cy="3455016"/>
          </a:xfrm>
          <a:prstGeom prst="rect">
            <a:avLst/>
          </a:prstGeom>
        </p:spPr>
      </p:pic>
      <p:sp>
        <p:nvSpPr>
          <p:cNvPr id="8" name="文本框 7"/>
          <p:cNvSpPr txBox="1"/>
          <p:nvPr/>
        </p:nvSpPr>
        <p:spPr>
          <a:xfrm>
            <a:off x="-1" y="857250"/>
            <a:ext cx="9059777" cy="692497"/>
          </a:xfrm>
          <a:prstGeom prst="rect">
            <a:avLst/>
          </a:prstGeom>
          <a:noFill/>
        </p:spPr>
        <p:txBody>
          <a:bodyPr wrap="square" rtlCol="0">
            <a:spAutoFit/>
          </a:bodyPr>
          <a:lstStyle/>
          <a:p>
            <a:r>
              <a:rPr lang="en-US" altLang="zh-CN" sz="2400" dirty="0"/>
              <a:t>POMDP value function and value iteration</a:t>
            </a:r>
          </a:p>
          <a:p>
            <a:r>
              <a:rPr lang="en-US" altLang="zh-CN" sz="1500" b="1" u="sng" dirty="0">
                <a:solidFill>
                  <a:srgbClr val="FF0000"/>
                </a:solidFill>
              </a:rPr>
              <a:t>Computing the Final Belief State Value</a:t>
            </a:r>
            <a:endParaRPr lang="zh-CN" altLang="en-US" sz="1500" b="1" u="sng" dirty="0">
              <a:solidFill>
                <a:srgbClr val="FF0000"/>
              </a:solidFill>
            </a:endParaRPr>
          </a:p>
        </p:txBody>
      </p:sp>
    </p:spTree>
    <p:extLst>
      <p:ext uri="{BB962C8B-B14F-4D97-AF65-F5344CB8AC3E}">
        <p14:creationId xmlns:p14="http://schemas.microsoft.com/office/powerpoint/2010/main" val="3357580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1842" t="47649" r="51213" b="27244"/>
          <a:stretch/>
        </p:blipFill>
        <p:spPr>
          <a:xfrm>
            <a:off x="0" y="1590477"/>
            <a:ext cx="8975554" cy="3188568"/>
          </a:xfrm>
          <a:prstGeom prst="rect">
            <a:avLst/>
          </a:prstGeom>
        </p:spPr>
      </p:pic>
      <p:sp>
        <p:nvSpPr>
          <p:cNvPr id="4" name="文本框 3"/>
          <p:cNvSpPr txBox="1"/>
          <p:nvPr/>
        </p:nvSpPr>
        <p:spPr>
          <a:xfrm>
            <a:off x="613610" y="4671260"/>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1" name="文本框 10"/>
          <p:cNvSpPr txBox="1"/>
          <p:nvPr/>
        </p:nvSpPr>
        <p:spPr>
          <a:xfrm>
            <a:off x="1768642" y="4671260"/>
            <a:ext cx="372980" cy="300082"/>
          </a:xfrm>
          <a:prstGeom prst="rect">
            <a:avLst/>
          </a:prstGeom>
          <a:noFill/>
        </p:spPr>
        <p:txBody>
          <a:bodyPr wrap="square" rtlCol="0">
            <a:spAutoFit/>
          </a:bodyPr>
          <a:lstStyle/>
          <a:p>
            <a:r>
              <a:rPr lang="en-US" altLang="zh-CN" sz="1350" dirty="0">
                <a:solidFill>
                  <a:schemeClr val="bg1">
                    <a:lumMod val="50000"/>
                  </a:schemeClr>
                </a:solidFill>
              </a:rPr>
              <a:t>a1</a:t>
            </a:r>
            <a:endParaRPr lang="zh-CN" altLang="en-US" sz="1350" dirty="0">
              <a:solidFill>
                <a:schemeClr val="bg1">
                  <a:lumMod val="50000"/>
                </a:schemeClr>
              </a:solidFill>
            </a:endParaRPr>
          </a:p>
        </p:txBody>
      </p:sp>
      <p:sp>
        <p:nvSpPr>
          <p:cNvPr id="12" name="文本框 11"/>
          <p:cNvSpPr txBox="1"/>
          <p:nvPr/>
        </p:nvSpPr>
        <p:spPr>
          <a:xfrm>
            <a:off x="2737183" y="4647196"/>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3" name="文本框 12"/>
          <p:cNvSpPr txBox="1"/>
          <p:nvPr/>
        </p:nvSpPr>
        <p:spPr>
          <a:xfrm>
            <a:off x="3519235" y="4659228"/>
            <a:ext cx="372980" cy="300082"/>
          </a:xfrm>
          <a:prstGeom prst="rect">
            <a:avLst/>
          </a:prstGeom>
          <a:noFill/>
        </p:spPr>
        <p:txBody>
          <a:bodyPr wrap="square" rtlCol="0">
            <a:spAutoFit/>
          </a:bodyPr>
          <a:lstStyle/>
          <a:p>
            <a:r>
              <a:rPr lang="en-US" altLang="zh-CN" sz="1350" dirty="0">
                <a:solidFill>
                  <a:schemeClr val="bg1"/>
                </a:solidFill>
              </a:rPr>
              <a:t>a2</a:t>
            </a:r>
            <a:endParaRPr lang="zh-CN" altLang="en-US" sz="1350" dirty="0">
              <a:solidFill>
                <a:schemeClr val="bg1"/>
              </a:solidFill>
            </a:endParaRPr>
          </a:p>
        </p:txBody>
      </p:sp>
      <p:sp>
        <p:nvSpPr>
          <p:cNvPr id="14" name="文本框 13"/>
          <p:cNvSpPr txBox="1"/>
          <p:nvPr/>
        </p:nvSpPr>
        <p:spPr>
          <a:xfrm>
            <a:off x="4599070" y="4671259"/>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5" name="文本框 14"/>
          <p:cNvSpPr txBox="1"/>
          <p:nvPr/>
        </p:nvSpPr>
        <p:spPr>
          <a:xfrm>
            <a:off x="6871535" y="4659228"/>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6" name="文本框 15"/>
          <p:cNvSpPr txBox="1"/>
          <p:nvPr/>
        </p:nvSpPr>
        <p:spPr>
          <a:xfrm>
            <a:off x="6421855" y="4659228"/>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7" name="文本框 16"/>
          <p:cNvSpPr txBox="1"/>
          <p:nvPr/>
        </p:nvSpPr>
        <p:spPr>
          <a:xfrm>
            <a:off x="7816765" y="4671259"/>
            <a:ext cx="316583" cy="507831"/>
          </a:xfrm>
          <a:prstGeom prst="rect">
            <a:avLst/>
          </a:prstGeom>
          <a:noFill/>
        </p:spPr>
        <p:txBody>
          <a:bodyPr wrap="square" rtlCol="0">
            <a:spAutoFit/>
          </a:bodyPr>
          <a:lstStyle/>
          <a:p>
            <a:r>
              <a:rPr lang="en-US" altLang="zh-CN" sz="1350" dirty="0">
                <a:solidFill>
                  <a:schemeClr val="bg1"/>
                </a:solidFill>
              </a:rPr>
              <a:t>a2</a:t>
            </a:r>
            <a:endParaRPr lang="zh-CN" altLang="en-US" sz="1350" dirty="0">
              <a:solidFill>
                <a:schemeClr val="bg1"/>
              </a:solidFill>
            </a:endParaRPr>
          </a:p>
        </p:txBody>
      </p:sp>
      <p:sp>
        <p:nvSpPr>
          <p:cNvPr id="18" name="文本框 17"/>
          <p:cNvSpPr txBox="1"/>
          <p:nvPr/>
        </p:nvSpPr>
        <p:spPr>
          <a:xfrm>
            <a:off x="8717628" y="4671259"/>
            <a:ext cx="372980" cy="300082"/>
          </a:xfrm>
          <a:prstGeom prst="rect">
            <a:avLst/>
          </a:prstGeom>
          <a:noFill/>
        </p:spPr>
        <p:txBody>
          <a:bodyPr wrap="square" rtlCol="0">
            <a:spAutoFit/>
          </a:bodyPr>
          <a:lstStyle/>
          <a:p>
            <a:r>
              <a:rPr lang="en-US" altLang="zh-CN" sz="1350" dirty="0">
                <a:solidFill>
                  <a:schemeClr val="bg1">
                    <a:lumMod val="50000"/>
                  </a:schemeClr>
                </a:solidFill>
              </a:rPr>
              <a:t>a1</a:t>
            </a:r>
            <a:endParaRPr lang="zh-CN" altLang="en-US" sz="1350" dirty="0">
              <a:solidFill>
                <a:schemeClr val="bg1">
                  <a:lumMod val="50000"/>
                </a:schemeClr>
              </a:solidFill>
            </a:endParaRPr>
          </a:p>
        </p:txBody>
      </p:sp>
      <p:sp>
        <p:nvSpPr>
          <p:cNvPr id="19" name="矩形 18"/>
          <p:cNvSpPr/>
          <p:nvPr/>
        </p:nvSpPr>
        <p:spPr>
          <a:xfrm>
            <a:off x="360946" y="1665163"/>
            <a:ext cx="505328" cy="415498"/>
          </a:xfrm>
          <a:prstGeom prst="rect">
            <a:avLst/>
          </a:prstGeom>
        </p:spPr>
        <p:txBody>
          <a:bodyPr wrap="square">
            <a:spAutoFit/>
          </a:bodyPr>
          <a:lstStyle/>
          <a:p>
            <a:r>
              <a:rPr lang="en-US" altLang="zh-CN" sz="2100" dirty="0"/>
              <a:t>S()</a:t>
            </a:r>
          </a:p>
        </p:txBody>
      </p:sp>
      <p:sp>
        <p:nvSpPr>
          <p:cNvPr id="20" name="Rectangle 1"/>
          <p:cNvSpPr>
            <a:spLocks noChangeArrowheads="1"/>
          </p:cNvSpPr>
          <p:nvPr/>
        </p:nvSpPr>
        <p:spPr bwMode="auto">
          <a:xfrm>
            <a:off x="369971" y="4779046"/>
            <a:ext cx="8831178" cy="117724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zh-CN" dirty="0">
                <a:solidFill>
                  <a:srgbClr val="555555"/>
                </a:solidFill>
                <a:latin typeface="Georgia" panose="02040502050405020303" pitchFamily="18" charset="0"/>
              </a:rPr>
              <a:t>Next we find the value function by adding the immediate rewards and the </a:t>
            </a:r>
            <a:r>
              <a:rPr lang="zh-CN" altLang="zh-CN" dirty="0">
                <a:solidFill>
                  <a:srgbClr val="555555"/>
                </a:solidFill>
                <a:latin typeface="Arial Unicode MS" panose="020B0604020202020204" pitchFamily="34" charset="-122"/>
              </a:rPr>
              <a:t>S()</a:t>
            </a:r>
            <a:r>
              <a:rPr lang="zh-CN" altLang="zh-CN" dirty="0">
                <a:solidFill>
                  <a:srgbClr val="555555"/>
                </a:solidFill>
                <a:latin typeface="Georgia" panose="02040502050405020303" pitchFamily="18" charset="0"/>
              </a:rPr>
              <a:t> functions for each of the useful strategies. The partition that this value function will impose is easy to construct by simply looking at the partitions of the </a:t>
            </a:r>
            <a:r>
              <a:rPr lang="zh-CN" altLang="zh-CN" dirty="0">
                <a:solidFill>
                  <a:srgbClr val="555555"/>
                </a:solidFill>
                <a:latin typeface="Arial Unicode MS" panose="020B0604020202020204" pitchFamily="34" charset="-122"/>
              </a:rPr>
              <a:t>S()</a:t>
            </a:r>
            <a:r>
              <a:rPr lang="zh-CN" altLang="zh-CN" dirty="0">
                <a:solidFill>
                  <a:srgbClr val="555555"/>
                </a:solidFill>
                <a:latin typeface="Georgia" panose="02040502050405020303" pitchFamily="18" charset="0"/>
              </a:rPr>
              <a:t> functions.</a:t>
            </a:r>
            <a:r>
              <a:rPr lang="zh-CN" altLang="zh-CN" dirty="0"/>
              <a:t> </a:t>
            </a:r>
          </a:p>
        </p:txBody>
      </p:sp>
      <p:sp>
        <p:nvSpPr>
          <p:cNvPr id="21" name="文本框 20"/>
          <p:cNvSpPr txBox="1"/>
          <p:nvPr/>
        </p:nvSpPr>
        <p:spPr>
          <a:xfrm>
            <a:off x="-1" y="857250"/>
            <a:ext cx="9059777" cy="692497"/>
          </a:xfrm>
          <a:prstGeom prst="rect">
            <a:avLst/>
          </a:prstGeom>
          <a:noFill/>
        </p:spPr>
        <p:txBody>
          <a:bodyPr wrap="square" rtlCol="0">
            <a:spAutoFit/>
          </a:bodyPr>
          <a:lstStyle/>
          <a:p>
            <a:r>
              <a:rPr lang="en-US" altLang="zh-CN" sz="2400" dirty="0"/>
              <a:t>POMDP value function and value iteration</a:t>
            </a:r>
          </a:p>
          <a:p>
            <a:r>
              <a:rPr lang="en-US" altLang="zh-CN" sz="1500" b="1" u="sng" dirty="0">
                <a:solidFill>
                  <a:srgbClr val="FF0000"/>
                </a:solidFill>
              </a:rPr>
              <a:t>Computing the Final Belief State Value</a:t>
            </a:r>
            <a:endParaRPr lang="zh-CN" altLang="en-US" sz="1500" b="1" u="sng" dirty="0">
              <a:solidFill>
                <a:srgbClr val="FF0000"/>
              </a:solidFill>
            </a:endParaRPr>
          </a:p>
        </p:txBody>
      </p:sp>
    </p:spTree>
    <p:extLst>
      <p:ext uri="{BB962C8B-B14F-4D97-AF65-F5344CB8AC3E}">
        <p14:creationId xmlns:p14="http://schemas.microsoft.com/office/powerpoint/2010/main" val="303067256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rotWithShape="1">
          <a:blip r:embed="rId3"/>
          <a:srcRect l="10235" t="33144" r="65458" b="25918"/>
          <a:stretch/>
        </p:blipFill>
        <p:spPr>
          <a:xfrm>
            <a:off x="336884" y="1863113"/>
            <a:ext cx="3717758" cy="3522086"/>
          </a:xfrm>
          <a:prstGeom prst="rect">
            <a:avLst/>
          </a:prstGeom>
        </p:spPr>
      </p:pic>
      <p:pic>
        <p:nvPicPr>
          <p:cNvPr id="5" name="图片 4"/>
          <p:cNvPicPr>
            <a:picLocks noChangeAspect="1"/>
          </p:cNvPicPr>
          <p:nvPr/>
        </p:nvPicPr>
        <p:blipFill rotWithShape="1">
          <a:blip r:embed="rId4"/>
          <a:srcRect l="10228" t="32727" r="65199" b="26616"/>
          <a:stretch/>
        </p:blipFill>
        <p:spPr>
          <a:xfrm>
            <a:off x="4788568" y="1992503"/>
            <a:ext cx="3645569" cy="3392696"/>
          </a:xfrm>
          <a:prstGeom prst="rect">
            <a:avLst/>
          </a:prstGeom>
        </p:spPr>
      </p:pic>
      <p:sp>
        <p:nvSpPr>
          <p:cNvPr id="7" name="文本框 6"/>
          <p:cNvSpPr txBox="1"/>
          <p:nvPr/>
        </p:nvSpPr>
        <p:spPr>
          <a:xfrm>
            <a:off x="-1" y="857250"/>
            <a:ext cx="9059777" cy="692497"/>
          </a:xfrm>
          <a:prstGeom prst="rect">
            <a:avLst/>
          </a:prstGeom>
          <a:noFill/>
        </p:spPr>
        <p:txBody>
          <a:bodyPr wrap="square" rtlCol="0">
            <a:spAutoFit/>
          </a:bodyPr>
          <a:lstStyle/>
          <a:p>
            <a:r>
              <a:rPr lang="en-US" altLang="zh-CN" sz="2400" dirty="0"/>
              <a:t>POMDP value function and value iteration</a:t>
            </a:r>
          </a:p>
          <a:p>
            <a:r>
              <a:rPr lang="en-US" altLang="zh-CN" sz="1500" b="1" u="sng" dirty="0">
                <a:solidFill>
                  <a:srgbClr val="FF0000"/>
                </a:solidFill>
              </a:rPr>
              <a:t>Computing the Final Belief State Value</a:t>
            </a:r>
            <a:endParaRPr lang="zh-CN" altLang="en-US" sz="1500" b="1" u="sng" dirty="0">
              <a:solidFill>
                <a:srgbClr val="FF0000"/>
              </a:solidFill>
            </a:endParaRPr>
          </a:p>
        </p:txBody>
      </p:sp>
    </p:spTree>
    <p:extLst>
      <p:ext uri="{BB962C8B-B14F-4D97-AF65-F5344CB8AC3E}">
        <p14:creationId xmlns:p14="http://schemas.microsoft.com/office/powerpoint/2010/main" val="10744427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2324101" cy="461665"/>
            <a:chOff x="0" y="0"/>
            <a:chExt cx="2324101" cy="461665"/>
          </a:xfrm>
        </p:grpSpPr>
        <p:sp>
          <p:nvSpPr>
            <p:cNvPr id="18" name="文本框 17"/>
            <p:cNvSpPr txBox="1"/>
            <p:nvPr/>
          </p:nvSpPr>
          <p:spPr>
            <a:xfrm>
              <a:off x="0" y="0"/>
              <a:ext cx="2324101" cy="461665"/>
            </a:xfrm>
            <a:prstGeom prst="rect">
              <a:avLst/>
            </a:prstGeom>
            <a:noFill/>
          </p:spPr>
          <p:txBody>
            <a:bodyPr wrap="square" rtlCol="0">
              <a:spAutoFit/>
            </a:bodyPr>
            <a:lstStyle/>
            <a:p>
              <a:r>
                <a:rPr lang="en-US" altLang="zh-CN" sz="2400" b="1" dirty="0" smtClean="0">
                  <a:solidFill>
                    <a:schemeClr val="bg1">
                      <a:lumMod val="75000"/>
                    </a:schemeClr>
                  </a:solidFill>
                </a:rPr>
                <a:t>Markov Chain</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aphicFrame>
        <p:nvGraphicFramePr>
          <p:cNvPr id="3" name="表格 2"/>
          <p:cNvGraphicFramePr>
            <a:graphicFrameLocks noGrp="1"/>
          </p:cNvGraphicFramePr>
          <p:nvPr>
            <p:extLst>
              <p:ext uri="{D42A27DB-BD31-4B8C-83A1-F6EECF244321}">
                <p14:modId xmlns:p14="http://schemas.microsoft.com/office/powerpoint/2010/main" val="2038608361"/>
              </p:ext>
            </p:extLst>
          </p:nvPr>
        </p:nvGraphicFramePr>
        <p:xfrm>
          <a:off x="4693920" y="2016760"/>
          <a:ext cx="4196080" cy="3672840"/>
        </p:xfrm>
        <a:graphic>
          <a:graphicData uri="http://schemas.openxmlformats.org/drawingml/2006/table">
            <a:tbl>
              <a:tblPr firstRow="1" bandRow="1">
                <a:tableStyleId>{5C22544A-7EE6-4342-B048-85BDC9FD1C3A}</a:tableStyleId>
              </a:tblPr>
              <a:tblGrid>
                <a:gridCol w="1049020">
                  <a:extLst>
                    <a:ext uri="{9D8B030D-6E8A-4147-A177-3AD203B41FA5}">
                      <a16:colId xmlns:a16="http://schemas.microsoft.com/office/drawing/2014/main" val="3341007372"/>
                    </a:ext>
                  </a:extLst>
                </a:gridCol>
                <a:gridCol w="1049020">
                  <a:extLst>
                    <a:ext uri="{9D8B030D-6E8A-4147-A177-3AD203B41FA5}">
                      <a16:colId xmlns:a16="http://schemas.microsoft.com/office/drawing/2014/main" val="417711698"/>
                    </a:ext>
                  </a:extLst>
                </a:gridCol>
                <a:gridCol w="1049020">
                  <a:extLst>
                    <a:ext uri="{9D8B030D-6E8A-4147-A177-3AD203B41FA5}">
                      <a16:colId xmlns:a16="http://schemas.microsoft.com/office/drawing/2014/main" val="2560463276"/>
                    </a:ext>
                  </a:extLst>
                </a:gridCol>
                <a:gridCol w="1049020">
                  <a:extLst>
                    <a:ext uri="{9D8B030D-6E8A-4147-A177-3AD203B41FA5}">
                      <a16:colId xmlns:a16="http://schemas.microsoft.com/office/drawing/2014/main" val="4138937988"/>
                    </a:ext>
                  </a:extLst>
                </a:gridCol>
              </a:tblGrid>
              <a:tr h="918210">
                <a:tc>
                  <a:txBody>
                    <a:bodyPr/>
                    <a:lstStyle/>
                    <a:p>
                      <a:pPr algn="ctr"/>
                      <a:endParaRPr lang="zh-CN" altLang="en-US" dirty="0"/>
                    </a:p>
                  </a:txBody>
                  <a:tcPr/>
                </a:tc>
                <a:tc>
                  <a:txBody>
                    <a:bodyPr/>
                    <a:lstStyle/>
                    <a:p>
                      <a:pPr algn="ctr"/>
                      <a:r>
                        <a:rPr lang="en-US" altLang="zh-CN" dirty="0" smtClean="0"/>
                        <a:t>Hot</a:t>
                      </a:r>
                      <a:endParaRPr lang="zh-CN" altLang="en-US" dirty="0"/>
                    </a:p>
                  </a:txBody>
                  <a:tcPr/>
                </a:tc>
                <a:tc>
                  <a:txBody>
                    <a:bodyPr/>
                    <a:lstStyle/>
                    <a:p>
                      <a:pPr algn="ctr"/>
                      <a:r>
                        <a:rPr lang="en-US" altLang="zh-CN" dirty="0" smtClean="0"/>
                        <a:t>Cold</a:t>
                      </a:r>
                      <a:endParaRPr lang="zh-CN" altLang="en-US" dirty="0"/>
                    </a:p>
                  </a:txBody>
                  <a:tcPr/>
                </a:tc>
                <a:tc>
                  <a:txBody>
                    <a:bodyPr/>
                    <a:lstStyle/>
                    <a:p>
                      <a:pPr algn="ctr"/>
                      <a:r>
                        <a:rPr lang="en-US" altLang="zh-CN" dirty="0" smtClean="0"/>
                        <a:t>Warm</a:t>
                      </a:r>
                      <a:endParaRPr lang="zh-CN" altLang="en-US" dirty="0"/>
                    </a:p>
                  </a:txBody>
                  <a:tcPr/>
                </a:tc>
                <a:extLst>
                  <a:ext uri="{0D108BD9-81ED-4DB2-BD59-A6C34878D82A}">
                    <a16:rowId xmlns:a16="http://schemas.microsoft.com/office/drawing/2014/main" val="3417710425"/>
                  </a:ext>
                </a:extLst>
              </a:tr>
              <a:tr h="918210">
                <a:tc>
                  <a:txBody>
                    <a:bodyPr/>
                    <a:lstStyle/>
                    <a:p>
                      <a:pPr algn="ctr"/>
                      <a:r>
                        <a:rPr lang="en-US" altLang="zh-CN" dirty="0" smtClean="0"/>
                        <a:t>Hot</a:t>
                      </a:r>
                      <a:endParaRPr lang="zh-CN" altLang="en-US" dirty="0"/>
                    </a:p>
                  </a:txBody>
                  <a:tcPr/>
                </a:tc>
                <a:tc>
                  <a:txBody>
                    <a:bodyPr/>
                    <a:lstStyle/>
                    <a:p>
                      <a:pPr algn="ctr"/>
                      <a:r>
                        <a:rPr lang="en-US" altLang="zh-CN" dirty="0" smtClean="0"/>
                        <a:t>0.5</a:t>
                      </a:r>
                      <a:endParaRPr lang="zh-CN" altLang="en-US" dirty="0"/>
                    </a:p>
                  </a:txBody>
                  <a:tcPr/>
                </a:tc>
                <a:tc>
                  <a:txBody>
                    <a:bodyPr/>
                    <a:lstStyle/>
                    <a:p>
                      <a:pPr algn="ctr"/>
                      <a:r>
                        <a:rPr lang="en-US" altLang="zh-CN" dirty="0" smtClean="0"/>
                        <a:t>0.2</a:t>
                      </a:r>
                      <a:endParaRPr lang="zh-CN" altLang="en-US" dirty="0"/>
                    </a:p>
                  </a:txBody>
                  <a:tcPr/>
                </a:tc>
                <a:tc>
                  <a:txBody>
                    <a:bodyPr/>
                    <a:lstStyle/>
                    <a:p>
                      <a:pPr algn="ctr"/>
                      <a:r>
                        <a:rPr lang="en-US" altLang="zh-CN" dirty="0" smtClean="0"/>
                        <a:t>0.3</a:t>
                      </a:r>
                      <a:endParaRPr lang="zh-CN" altLang="en-US" dirty="0"/>
                    </a:p>
                  </a:txBody>
                  <a:tcPr/>
                </a:tc>
                <a:extLst>
                  <a:ext uri="{0D108BD9-81ED-4DB2-BD59-A6C34878D82A}">
                    <a16:rowId xmlns:a16="http://schemas.microsoft.com/office/drawing/2014/main" val="288189462"/>
                  </a:ext>
                </a:extLst>
              </a:tr>
              <a:tr h="918210">
                <a:tc>
                  <a:txBody>
                    <a:bodyPr/>
                    <a:lstStyle/>
                    <a:p>
                      <a:pPr algn="ctr"/>
                      <a:r>
                        <a:rPr lang="en-US" altLang="zh-CN" dirty="0" smtClean="0"/>
                        <a:t>Cold</a:t>
                      </a:r>
                      <a:endParaRPr lang="zh-CN" altLang="en-US" dirty="0"/>
                    </a:p>
                  </a:txBody>
                  <a:tcPr/>
                </a:tc>
                <a:tc>
                  <a:txBody>
                    <a:bodyPr/>
                    <a:lstStyle/>
                    <a:p>
                      <a:pPr algn="ctr"/>
                      <a:r>
                        <a:rPr lang="en-US" altLang="zh-CN" dirty="0" smtClean="0"/>
                        <a:t>0.2</a:t>
                      </a:r>
                      <a:endParaRPr lang="zh-CN" altLang="en-US" dirty="0"/>
                    </a:p>
                  </a:txBody>
                  <a:tcPr/>
                </a:tc>
                <a:tc>
                  <a:txBody>
                    <a:bodyPr/>
                    <a:lstStyle/>
                    <a:p>
                      <a:pPr algn="ctr"/>
                      <a:r>
                        <a:rPr lang="en-US" altLang="zh-CN" dirty="0" smtClean="0"/>
                        <a:t>0.5</a:t>
                      </a:r>
                      <a:endParaRPr lang="zh-CN" altLang="en-US" dirty="0"/>
                    </a:p>
                  </a:txBody>
                  <a:tcPr/>
                </a:tc>
                <a:tc>
                  <a:txBody>
                    <a:bodyPr/>
                    <a:lstStyle/>
                    <a:p>
                      <a:pPr algn="ctr"/>
                      <a:r>
                        <a:rPr lang="en-US" altLang="zh-CN" dirty="0" smtClean="0"/>
                        <a:t>0.3</a:t>
                      </a:r>
                      <a:endParaRPr lang="zh-CN" altLang="en-US" dirty="0"/>
                    </a:p>
                  </a:txBody>
                  <a:tcPr/>
                </a:tc>
                <a:extLst>
                  <a:ext uri="{0D108BD9-81ED-4DB2-BD59-A6C34878D82A}">
                    <a16:rowId xmlns:a16="http://schemas.microsoft.com/office/drawing/2014/main" val="4256628941"/>
                  </a:ext>
                </a:extLst>
              </a:tr>
              <a:tr h="918210">
                <a:tc>
                  <a:txBody>
                    <a:bodyPr/>
                    <a:lstStyle/>
                    <a:p>
                      <a:pPr algn="ctr"/>
                      <a:r>
                        <a:rPr lang="en-US" altLang="zh-CN" dirty="0" smtClean="0"/>
                        <a:t>Warm</a:t>
                      </a:r>
                      <a:endParaRPr lang="zh-CN" altLang="en-US" dirty="0"/>
                    </a:p>
                  </a:txBody>
                  <a:tcPr/>
                </a:tc>
                <a:tc>
                  <a:txBody>
                    <a:bodyPr/>
                    <a:lstStyle/>
                    <a:p>
                      <a:pPr algn="ctr"/>
                      <a:r>
                        <a:rPr lang="en-US" altLang="zh-CN" dirty="0" smtClean="0"/>
                        <a:t>0.3</a:t>
                      </a:r>
                      <a:endParaRPr lang="zh-CN" altLang="en-US" dirty="0"/>
                    </a:p>
                  </a:txBody>
                  <a:tcPr/>
                </a:tc>
                <a:tc>
                  <a:txBody>
                    <a:bodyPr/>
                    <a:lstStyle/>
                    <a:p>
                      <a:pPr algn="ctr"/>
                      <a:r>
                        <a:rPr lang="en-US" altLang="zh-CN" dirty="0" smtClean="0"/>
                        <a:t>0.1</a:t>
                      </a:r>
                      <a:endParaRPr lang="zh-CN" altLang="en-US" dirty="0"/>
                    </a:p>
                  </a:txBody>
                  <a:tcPr/>
                </a:tc>
                <a:tc>
                  <a:txBody>
                    <a:bodyPr/>
                    <a:lstStyle/>
                    <a:p>
                      <a:pPr algn="ctr"/>
                      <a:r>
                        <a:rPr lang="en-US" altLang="zh-CN" dirty="0" smtClean="0"/>
                        <a:t>0.6</a:t>
                      </a:r>
                      <a:endParaRPr lang="zh-CN" altLang="en-US" dirty="0"/>
                    </a:p>
                  </a:txBody>
                  <a:tcPr/>
                </a:tc>
                <a:extLst>
                  <a:ext uri="{0D108BD9-81ED-4DB2-BD59-A6C34878D82A}">
                    <a16:rowId xmlns:a16="http://schemas.microsoft.com/office/drawing/2014/main" val="1663414643"/>
                  </a:ext>
                </a:extLst>
              </a:tr>
            </a:tbl>
          </a:graphicData>
        </a:graphic>
      </p:graphicFrame>
      <p:pic>
        <p:nvPicPr>
          <p:cNvPr id="9" name="图片 8"/>
          <p:cNvPicPr>
            <a:picLocks noChangeAspect="1"/>
          </p:cNvPicPr>
          <p:nvPr/>
        </p:nvPicPr>
        <p:blipFill rotWithShape="1">
          <a:blip r:embed="rId3"/>
          <a:srcRect l="36721" t="40510" r="52100" b="52026"/>
          <a:stretch/>
        </p:blipFill>
        <p:spPr>
          <a:xfrm>
            <a:off x="2772294" y="360064"/>
            <a:ext cx="3396909" cy="1275695"/>
          </a:xfrm>
          <a:prstGeom prst="rect">
            <a:avLst/>
          </a:prstGeom>
        </p:spPr>
      </p:pic>
      <p:pic>
        <p:nvPicPr>
          <p:cNvPr id="8" name="图片 7"/>
          <p:cNvPicPr>
            <a:picLocks noChangeAspect="1"/>
          </p:cNvPicPr>
          <p:nvPr/>
        </p:nvPicPr>
        <p:blipFill>
          <a:blip r:embed="rId4"/>
          <a:stretch>
            <a:fillRect/>
          </a:stretch>
        </p:blipFill>
        <p:spPr>
          <a:xfrm>
            <a:off x="592088" y="2016760"/>
            <a:ext cx="3624312" cy="3493514"/>
          </a:xfrm>
          <a:prstGeom prst="rect">
            <a:avLst/>
          </a:prstGeom>
        </p:spPr>
      </p:pic>
      <p:sp>
        <p:nvSpPr>
          <p:cNvPr id="17" name="文本框 16"/>
          <p:cNvSpPr txBox="1"/>
          <p:nvPr/>
        </p:nvSpPr>
        <p:spPr>
          <a:xfrm>
            <a:off x="109488" y="4582160"/>
            <a:ext cx="487680" cy="369332"/>
          </a:xfrm>
          <a:prstGeom prst="rect">
            <a:avLst/>
          </a:prstGeom>
          <a:noFill/>
        </p:spPr>
        <p:txBody>
          <a:bodyPr wrap="square" rtlCol="0">
            <a:spAutoFit/>
          </a:bodyPr>
          <a:lstStyle/>
          <a:p>
            <a:r>
              <a:rPr lang="en-US" altLang="zh-CN" dirty="0" smtClean="0"/>
              <a:t>0.5</a:t>
            </a:r>
            <a:endParaRPr lang="zh-CN" altLang="en-US" dirty="0"/>
          </a:p>
        </p:txBody>
      </p:sp>
      <p:sp>
        <p:nvSpPr>
          <p:cNvPr id="20" name="文本框 19"/>
          <p:cNvSpPr txBox="1"/>
          <p:nvPr/>
        </p:nvSpPr>
        <p:spPr>
          <a:xfrm>
            <a:off x="1836421" y="3940294"/>
            <a:ext cx="487680" cy="369332"/>
          </a:xfrm>
          <a:prstGeom prst="rect">
            <a:avLst/>
          </a:prstGeom>
          <a:noFill/>
        </p:spPr>
        <p:txBody>
          <a:bodyPr wrap="square" rtlCol="0">
            <a:spAutoFit/>
          </a:bodyPr>
          <a:lstStyle/>
          <a:p>
            <a:r>
              <a:rPr lang="en-US" altLang="zh-CN" dirty="0" smtClean="0"/>
              <a:t>0.2</a:t>
            </a:r>
            <a:endParaRPr lang="zh-CN" altLang="en-US" dirty="0"/>
          </a:p>
        </p:txBody>
      </p:sp>
      <p:sp>
        <p:nvSpPr>
          <p:cNvPr id="21" name="文本框 20"/>
          <p:cNvSpPr txBox="1"/>
          <p:nvPr/>
        </p:nvSpPr>
        <p:spPr>
          <a:xfrm>
            <a:off x="592088" y="3484871"/>
            <a:ext cx="487680" cy="369332"/>
          </a:xfrm>
          <a:prstGeom prst="rect">
            <a:avLst/>
          </a:prstGeom>
          <a:noFill/>
        </p:spPr>
        <p:txBody>
          <a:bodyPr wrap="square" rtlCol="0">
            <a:spAutoFit/>
          </a:bodyPr>
          <a:lstStyle/>
          <a:p>
            <a:r>
              <a:rPr lang="en-US" altLang="zh-CN" dirty="0" smtClean="0"/>
              <a:t>0.2</a:t>
            </a:r>
            <a:endParaRPr lang="zh-CN" altLang="en-US" dirty="0"/>
          </a:p>
        </p:txBody>
      </p:sp>
      <p:sp>
        <p:nvSpPr>
          <p:cNvPr id="22" name="文本框 21"/>
          <p:cNvSpPr txBox="1"/>
          <p:nvPr/>
        </p:nvSpPr>
        <p:spPr>
          <a:xfrm>
            <a:off x="2070101" y="4797297"/>
            <a:ext cx="487680" cy="369332"/>
          </a:xfrm>
          <a:prstGeom prst="rect">
            <a:avLst/>
          </a:prstGeom>
          <a:noFill/>
        </p:spPr>
        <p:txBody>
          <a:bodyPr wrap="square" rtlCol="0">
            <a:spAutoFit/>
          </a:bodyPr>
          <a:lstStyle/>
          <a:p>
            <a:r>
              <a:rPr lang="en-US" altLang="zh-CN" dirty="0" smtClean="0"/>
              <a:t>0.3</a:t>
            </a:r>
            <a:endParaRPr lang="zh-CN" altLang="en-US" dirty="0"/>
          </a:p>
        </p:txBody>
      </p:sp>
      <p:sp>
        <p:nvSpPr>
          <p:cNvPr id="23" name="文本框 22"/>
          <p:cNvSpPr txBox="1"/>
          <p:nvPr/>
        </p:nvSpPr>
        <p:spPr>
          <a:xfrm>
            <a:off x="2260618" y="5469634"/>
            <a:ext cx="487680" cy="369332"/>
          </a:xfrm>
          <a:prstGeom prst="rect">
            <a:avLst/>
          </a:prstGeom>
          <a:noFill/>
        </p:spPr>
        <p:txBody>
          <a:bodyPr wrap="square" rtlCol="0">
            <a:spAutoFit/>
          </a:bodyPr>
          <a:lstStyle/>
          <a:p>
            <a:r>
              <a:rPr lang="en-US" altLang="zh-CN" dirty="0" smtClean="0"/>
              <a:t>0.3</a:t>
            </a:r>
            <a:endParaRPr lang="zh-CN" altLang="en-US" dirty="0"/>
          </a:p>
        </p:txBody>
      </p:sp>
      <p:sp>
        <p:nvSpPr>
          <p:cNvPr id="24" name="文本框 23"/>
          <p:cNvSpPr txBox="1"/>
          <p:nvPr/>
        </p:nvSpPr>
        <p:spPr>
          <a:xfrm>
            <a:off x="3680461" y="3483848"/>
            <a:ext cx="487680" cy="369332"/>
          </a:xfrm>
          <a:prstGeom prst="rect">
            <a:avLst/>
          </a:prstGeom>
          <a:noFill/>
        </p:spPr>
        <p:txBody>
          <a:bodyPr wrap="square" rtlCol="0">
            <a:spAutoFit/>
          </a:bodyPr>
          <a:lstStyle/>
          <a:p>
            <a:r>
              <a:rPr lang="en-US" altLang="zh-CN" dirty="0" smtClean="0"/>
              <a:t>0.1</a:t>
            </a:r>
            <a:endParaRPr lang="zh-CN" altLang="en-US" dirty="0"/>
          </a:p>
        </p:txBody>
      </p:sp>
      <p:sp>
        <p:nvSpPr>
          <p:cNvPr id="25" name="文本框 24"/>
          <p:cNvSpPr txBox="1"/>
          <p:nvPr/>
        </p:nvSpPr>
        <p:spPr>
          <a:xfrm>
            <a:off x="2989589" y="3668514"/>
            <a:ext cx="487680" cy="369332"/>
          </a:xfrm>
          <a:prstGeom prst="rect">
            <a:avLst/>
          </a:prstGeom>
          <a:noFill/>
        </p:spPr>
        <p:txBody>
          <a:bodyPr wrap="square" rtlCol="0">
            <a:spAutoFit/>
          </a:bodyPr>
          <a:lstStyle/>
          <a:p>
            <a:r>
              <a:rPr lang="en-US" altLang="zh-CN" dirty="0" smtClean="0"/>
              <a:t>0.3</a:t>
            </a:r>
            <a:endParaRPr lang="zh-CN" altLang="en-US" dirty="0"/>
          </a:p>
        </p:txBody>
      </p:sp>
      <p:sp>
        <p:nvSpPr>
          <p:cNvPr id="26" name="文本框 25"/>
          <p:cNvSpPr txBox="1"/>
          <p:nvPr/>
        </p:nvSpPr>
        <p:spPr>
          <a:xfrm>
            <a:off x="4030714" y="4766826"/>
            <a:ext cx="487680" cy="369332"/>
          </a:xfrm>
          <a:prstGeom prst="rect">
            <a:avLst/>
          </a:prstGeom>
          <a:noFill/>
        </p:spPr>
        <p:txBody>
          <a:bodyPr wrap="square" rtlCol="0">
            <a:spAutoFit/>
          </a:bodyPr>
          <a:lstStyle/>
          <a:p>
            <a:r>
              <a:rPr lang="en-US" altLang="zh-CN" dirty="0" smtClean="0"/>
              <a:t>0.6</a:t>
            </a:r>
            <a:endParaRPr lang="zh-CN" altLang="en-US" dirty="0"/>
          </a:p>
        </p:txBody>
      </p:sp>
      <p:sp>
        <p:nvSpPr>
          <p:cNvPr id="27" name="文本框 26"/>
          <p:cNvSpPr txBox="1"/>
          <p:nvPr/>
        </p:nvSpPr>
        <p:spPr>
          <a:xfrm>
            <a:off x="2313941" y="1738114"/>
            <a:ext cx="487680" cy="369332"/>
          </a:xfrm>
          <a:prstGeom prst="rect">
            <a:avLst/>
          </a:prstGeom>
          <a:noFill/>
        </p:spPr>
        <p:txBody>
          <a:bodyPr wrap="square" rtlCol="0">
            <a:spAutoFit/>
          </a:bodyPr>
          <a:lstStyle/>
          <a:p>
            <a:r>
              <a:rPr lang="en-US" altLang="zh-CN" dirty="0" smtClean="0"/>
              <a:t>0.5</a:t>
            </a:r>
            <a:endParaRPr lang="zh-CN" altLang="en-US" dirty="0"/>
          </a:p>
        </p:txBody>
      </p:sp>
      <p:sp>
        <p:nvSpPr>
          <p:cNvPr id="11" name="文本框 10"/>
          <p:cNvSpPr txBox="1"/>
          <p:nvPr/>
        </p:nvSpPr>
        <p:spPr>
          <a:xfrm>
            <a:off x="6791960" y="1461115"/>
            <a:ext cx="444232" cy="646331"/>
          </a:xfrm>
          <a:prstGeom prst="rect">
            <a:avLst/>
          </a:prstGeom>
          <a:noFill/>
        </p:spPr>
        <p:txBody>
          <a:bodyPr wrap="square" rtlCol="0">
            <a:spAutoFit/>
          </a:bodyPr>
          <a:lstStyle/>
          <a:p>
            <a:r>
              <a:rPr lang="en-US" altLang="zh-CN" sz="3600" b="1" dirty="0" smtClean="0"/>
              <a:t>M</a:t>
            </a:r>
            <a:endParaRPr lang="zh-CN" altLang="en-US" sz="3600" b="1" dirty="0"/>
          </a:p>
        </p:txBody>
      </p:sp>
      <p:sp>
        <p:nvSpPr>
          <p:cNvPr id="28" name="文本框 27"/>
          <p:cNvSpPr txBox="1"/>
          <p:nvPr/>
        </p:nvSpPr>
        <p:spPr>
          <a:xfrm>
            <a:off x="5496560" y="6045190"/>
            <a:ext cx="2267952" cy="400110"/>
          </a:xfrm>
          <a:prstGeom prst="rect">
            <a:avLst/>
          </a:prstGeom>
          <a:noFill/>
        </p:spPr>
        <p:txBody>
          <a:bodyPr wrap="square" rtlCol="0">
            <a:spAutoFit/>
          </a:bodyPr>
          <a:lstStyle/>
          <a:p>
            <a:r>
              <a:rPr lang="en-US" altLang="zh-CN" sz="2000" b="1" dirty="0" smtClean="0"/>
              <a:t>S={Hot, Cold, Warm}</a:t>
            </a:r>
            <a:endParaRPr lang="zh-CN" altLang="en-US" sz="2000" b="1" dirty="0"/>
          </a:p>
        </p:txBody>
      </p:sp>
    </p:spTree>
    <p:extLst>
      <p:ext uri="{BB962C8B-B14F-4D97-AF65-F5344CB8AC3E}">
        <p14:creationId xmlns:p14="http://schemas.microsoft.com/office/powerpoint/2010/main" val="350999345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8455" t="33127" r="63012" b="41510"/>
          <a:stretch/>
        </p:blipFill>
        <p:spPr>
          <a:xfrm>
            <a:off x="0" y="2691688"/>
            <a:ext cx="4608846" cy="2304425"/>
          </a:xfrm>
          <a:prstGeom prst="rect">
            <a:avLst/>
          </a:prstGeom>
        </p:spPr>
      </p:pic>
      <p:pic>
        <p:nvPicPr>
          <p:cNvPr id="7" name="图片 6"/>
          <p:cNvPicPr>
            <a:picLocks noChangeAspect="1"/>
          </p:cNvPicPr>
          <p:nvPr/>
        </p:nvPicPr>
        <p:blipFill rotWithShape="1">
          <a:blip r:embed="rId3"/>
          <a:srcRect l="12467" t="64596" r="67718" b="9746"/>
          <a:stretch/>
        </p:blipFill>
        <p:spPr>
          <a:xfrm>
            <a:off x="5426242" y="2499184"/>
            <a:ext cx="3477718" cy="2533025"/>
          </a:xfrm>
          <a:prstGeom prst="rect">
            <a:avLst/>
          </a:prstGeom>
        </p:spPr>
      </p:pic>
      <p:sp>
        <p:nvSpPr>
          <p:cNvPr id="8" name="文本框 7"/>
          <p:cNvSpPr txBox="1"/>
          <p:nvPr/>
        </p:nvSpPr>
        <p:spPr>
          <a:xfrm>
            <a:off x="-1" y="857250"/>
            <a:ext cx="9059777" cy="692497"/>
          </a:xfrm>
          <a:prstGeom prst="rect">
            <a:avLst/>
          </a:prstGeom>
          <a:noFill/>
        </p:spPr>
        <p:txBody>
          <a:bodyPr wrap="square" rtlCol="0">
            <a:spAutoFit/>
          </a:bodyPr>
          <a:lstStyle/>
          <a:p>
            <a:r>
              <a:rPr lang="en-US" altLang="zh-CN" sz="2400" dirty="0"/>
              <a:t>POMDP value function and value iteration</a:t>
            </a:r>
          </a:p>
          <a:p>
            <a:r>
              <a:rPr lang="en-US" altLang="zh-CN" sz="1500" b="1" u="sng" dirty="0">
                <a:solidFill>
                  <a:srgbClr val="FF0000"/>
                </a:solidFill>
              </a:rPr>
              <a:t>Computing the Final Belief State Value</a:t>
            </a:r>
            <a:endParaRPr lang="zh-CN" altLang="en-US" sz="1500" b="1" u="sng" dirty="0">
              <a:solidFill>
                <a:srgbClr val="FF0000"/>
              </a:solidFill>
            </a:endParaRPr>
          </a:p>
        </p:txBody>
      </p:sp>
    </p:spTree>
    <p:extLst>
      <p:ext uri="{BB962C8B-B14F-4D97-AF65-F5344CB8AC3E}">
        <p14:creationId xmlns:p14="http://schemas.microsoft.com/office/powerpoint/2010/main" val="91204619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 y="857250"/>
            <a:ext cx="9059777" cy="461665"/>
          </a:xfrm>
          <a:prstGeom prst="rect">
            <a:avLst/>
          </a:prstGeom>
          <a:noFill/>
        </p:spPr>
        <p:txBody>
          <a:bodyPr wrap="square" rtlCol="0">
            <a:spAutoFit/>
          </a:bodyPr>
          <a:lstStyle/>
          <a:p>
            <a:r>
              <a:rPr lang="en-US" altLang="zh-CN" sz="2400" dirty="0"/>
              <a:t>POMDP Basic POMDP Solution Form</a:t>
            </a:r>
          </a:p>
        </p:txBody>
      </p:sp>
      <p:sp>
        <p:nvSpPr>
          <p:cNvPr id="8" name="文本框 7"/>
          <p:cNvSpPr txBox="1"/>
          <p:nvPr/>
        </p:nvSpPr>
        <p:spPr>
          <a:xfrm>
            <a:off x="84223" y="1271769"/>
            <a:ext cx="9059777" cy="1569660"/>
          </a:xfrm>
          <a:prstGeom prst="rect">
            <a:avLst/>
          </a:prstGeom>
          <a:noFill/>
        </p:spPr>
        <p:txBody>
          <a:bodyPr wrap="square" rtlCol="0">
            <a:spAutoFit/>
          </a:bodyPr>
          <a:lstStyle/>
          <a:p>
            <a:r>
              <a:rPr lang="zh-CN" altLang="en-US" sz="2400" dirty="0"/>
              <a:t>在</a:t>
            </a:r>
            <a:r>
              <a:rPr lang="en-US" altLang="zh-CN" sz="2400" dirty="0"/>
              <a:t>&gt;=2 States</a:t>
            </a:r>
            <a:r>
              <a:rPr lang="zh-CN" altLang="en-US" sz="2400" dirty="0"/>
              <a:t>的情况下，</a:t>
            </a:r>
            <a:r>
              <a:rPr lang="en-US" altLang="zh-CN" sz="2400" dirty="0"/>
              <a:t>value function</a:t>
            </a:r>
            <a:r>
              <a:rPr lang="zh-CN" altLang="en-US" sz="2400" dirty="0"/>
              <a:t>的表现形式由直线变为超平面，因为超平面能够用向量表示（向量作为超平面方程的系数），所以</a:t>
            </a:r>
            <a:r>
              <a:rPr lang="en-US" altLang="zh-CN" sz="2400" dirty="0"/>
              <a:t>value function </a:t>
            </a:r>
            <a:r>
              <a:rPr lang="zh-CN" altLang="en-US" sz="2400" dirty="0"/>
              <a:t>也能够用向量表示。</a:t>
            </a:r>
            <a:endParaRPr lang="en-US" altLang="zh-CN" sz="2400" dirty="0"/>
          </a:p>
          <a:p>
            <a:endParaRPr lang="en-US" altLang="zh-CN" sz="2400" dirty="0"/>
          </a:p>
        </p:txBody>
      </p:sp>
      <p:sp>
        <p:nvSpPr>
          <p:cNvPr id="2" name="Rectangle 1"/>
          <p:cNvSpPr>
            <a:spLocks noChangeArrowheads="1"/>
          </p:cNvSpPr>
          <p:nvPr/>
        </p:nvSpPr>
        <p:spPr bwMode="auto">
          <a:xfrm>
            <a:off x="914398" y="2454043"/>
            <a:ext cx="7230978" cy="2654573"/>
          </a:xfrm>
          <a:prstGeom prst="rect">
            <a:avLst/>
          </a:prstGeom>
          <a:solidFill>
            <a:srgbClr val="FFFFFF"/>
          </a:solidFill>
          <a:ln w="9525">
            <a:solidFill>
              <a:schemeClr val="tx1">
                <a:lumMod val="95000"/>
                <a:lumOff val="5000"/>
              </a:scheme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342900" indent="-342900" defTabSz="685800">
              <a:buFont typeface="Wingdings" panose="05000000000000000000" pitchFamily="2" charset="2"/>
              <a:buChar char="l"/>
            </a:pPr>
            <a:r>
              <a:rPr lang="zh-CN" altLang="zh-CN" sz="2400" dirty="0">
                <a:solidFill>
                  <a:srgbClr val="555555"/>
                </a:solidFill>
                <a:latin typeface="Georgia" panose="02040502050405020303" pitchFamily="18" charset="0"/>
              </a:rPr>
              <a:t> </a:t>
            </a:r>
            <a:r>
              <a:rPr lang="en-US" altLang="zh-CN" sz="2400" dirty="0">
                <a:solidFill>
                  <a:srgbClr val="555555"/>
                </a:solidFill>
                <a:latin typeface="Georgia" panose="02040502050405020303" pitchFamily="18" charset="0"/>
              </a:rPr>
              <a:t>stage: horizon 1</a:t>
            </a:r>
            <a:r>
              <a:rPr lang="zh-CN" altLang="en-US" sz="2400" dirty="0">
                <a:solidFill>
                  <a:srgbClr val="555555"/>
                </a:solidFill>
                <a:latin typeface="Georgia" panose="02040502050405020303" pitchFamily="18" charset="0"/>
              </a:rPr>
              <a:t>时计算称为一个</a:t>
            </a:r>
            <a:r>
              <a:rPr lang="en-US" altLang="zh-CN" sz="2400" dirty="0">
                <a:solidFill>
                  <a:srgbClr val="555555"/>
                </a:solidFill>
                <a:latin typeface="Georgia" panose="02040502050405020303" pitchFamily="18" charset="0"/>
              </a:rPr>
              <a:t>stage, horizon 2</a:t>
            </a:r>
            <a:r>
              <a:rPr lang="zh-CN" altLang="en-US" sz="2400" dirty="0">
                <a:solidFill>
                  <a:srgbClr val="555555"/>
                </a:solidFill>
                <a:latin typeface="Georgia" panose="02040502050405020303" pitchFamily="18" charset="0"/>
              </a:rPr>
              <a:t>时的计算称为另一个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也对应一次</a:t>
            </a:r>
            <a:r>
              <a:rPr lang="en-US" altLang="zh-CN" sz="2400" dirty="0">
                <a:solidFill>
                  <a:srgbClr val="555555"/>
                </a:solidFill>
                <a:latin typeface="Georgia" panose="02040502050405020303" pitchFamily="18" charset="0"/>
              </a:rPr>
              <a:t>value iteration</a:t>
            </a:r>
            <a:r>
              <a:rPr lang="zh-CN" altLang="en-US" sz="2400" dirty="0">
                <a:solidFill>
                  <a:srgbClr val="555555"/>
                </a:solidFill>
                <a:latin typeface="Georgia" panose="02040502050405020303" pitchFamily="18" charset="0"/>
              </a:rPr>
              <a:t>。</a:t>
            </a:r>
            <a:endParaRPr lang="en-US" altLang="zh-CN" sz="2400" dirty="0">
              <a:solidFill>
                <a:srgbClr val="555555"/>
              </a:solidFill>
              <a:latin typeface="Georgia" panose="02040502050405020303" pitchFamily="18" charset="0"/>
            </a:endParaRPr>
          </a:p>
          <a:p>
            <a:pPr marL="342900" indent="-342900" defTabSz="685800">
              <a:buFont typeface="Wingdings" panose="05000000000000000000" pitchFamily="2" charset="2"/>
              <a:buChar char="l"/>
            </a:pPr>
            <a:r>
              <a:rPr lang="en-US" altLang="zh-CN" sz="2400" dirty="0">
                <a:solidFill>
                  <a:srgbClr val="555555"/>
                </a:solidFill>
                <a:latin typeface="Georgia" panose="02040502050405020303" pitchFamily="18" charset="0"/>
              </a:rPr>
              <a:t>V: </a:t>
            </a:r>
            <a:r>
              <a:rPr lang="zh-CN" altLang="en-US" sz="2400" dirty="0">
                <a:solidFill>
                  <a:srgbClr val="555555"/>
                </a:solidFill>
                <a:latin typeface="Georgia" panose="02040502050405020303" pitchFamily="18" charset="0"/>
              </a:rPr>
              <a:t>从上一个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计算得到的（代表当前情况的）超平面的集合</a:t>
            </a:r>
            <a:endParaRPr lang="en-US" altLang="zh-CN" sz="2400" dirty="0">
              <a:solidFill>
                <a:srgbClr val="555555"/>
              </a:solidFill>
              <a:latin typeface="Georgia" panose="02040502050405020303" pitchFamily="18" charset="0"/>
            </a:endParaRPr>
          </a:p>
          <a:p>
            <a:pPr marL="342900" indent="-342900" defTabSz="685800">
              <a:buFont typeface="Wingdings" panose="05000000000000000000" pitchFamily="2" charset="2"/>
              <a:buChar char="l"/>
            </a:pPr>
            <a:r>
              <a:rPr lang="en-US" altLang="zh-CN" sz="2400" dirty="0">
                <a:solidFill>
                  <a:srgbClr val="555555"/>
                </a:solidFill>
                <a:latin typeface="Georgia" panose="02040502050405020303" pitchFamily="18" charset="0"/>
              </a:rPr>
              <a:t>V</a:t>
            </a:r>
            <a:r>
              <a:rPr lang="zh-CN" altLang="en-US" sz="2400" dirty="0">
                <a:solidFill>
                  <a:srgbClr val="555555"/>
                </a:solidFill>
                <a:latin typeface="Georgia" panose="02040502050405020303" pitchFamily="18" charset="0"/>
              </a:rPr>
              <a:t>’</a:t>
            </a:r>
            <a:r>
              <a:rPr lang="en-US" altLang="zh-CN" sz="2400" dirty="0">
                <a:solidFill>
                  <a:srgbClr val="555555"/>
                </a:solidFill>
                <a:latin typeface="Georgia" panose="02040502050405020303" pitchFamily="18" charset="0"/>
              </a:rPr>
              <a:t>: </a:t>
            </a:r>
            <a:r>
              <a:rPr lang="zh-CN" altLang="en-US" sz="2400" dirty="0">
                <a:solidFill>
                  <a:srgbClr val="555555"/>
                </a:solidFill>
                <a:latin typeface="Georgia" panose="02040502050405020303" pitchFamily="18" charset="0"/>
              </a:rPr>
              <a:t>我们想要求的下一个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的超平面系数向量的集合。</a:t>
            </a:r>
            <a:endParaRPr lang="zh-CN" altLang="zh-CN" sz="2400" dirty="0"/>
          </a:p>
        </p:txBody>
      </p:sp>
      <p:sp>
        <p:nvSpPr>
          <p:cNvPr id="10" name="Rectangle 1"/>
          <p:cNvSpPr>
            <a:spLocks noChangeArrowheads="1"/>
          </p:cNvSpPr>
          <p:nvPr/>
        </p:nvSpPr>
        <p:spPr bwMode="auto">
          <a:xfrm>
            <a:off x="1046748" y="5192837"/>
            <a:ext cx="7230978" cy="80791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en-US" sz="2400" dirty="0">
                <a:solidFill>
                  <a:srgbClr val="555555"/>
                </a:solidFill>
                <a:latin typeface="Georgia" panose="02040502050405020303" pitchFamily="18" charset="0"/>
              </a:rPr>
              <a:t>每个</a:t>
            </a:r>
            <a:r>
              <a:rPr lang="en-US" altLang="zh-CN" sz="2400" dirty="0">
                <a:solidFill>
                  <a:srgbClr val="555555"/>
                </a:solidFill>
                <a:latin typeface="Georgia" panose="02040502050405020303" pitchFamily="18" charset="0"/>
              </a:rPr>
              <a:t>vector </a:t>
            </a:r>
            <a:r>
              <a:rPr lang="zh-CN" altLang="en-US" sz="2400" dirty="0">
                <a:solidFill>
                  <a:srgbClr val="555555"/>
                </a:solidFill>
                <a:latin typeface="Georgia" panose="02040502050405020303" pitchFamily="18" charset="0"/>
              </a:rPr>
              <a:t>都对应着一个特定的</a:t>
            </a:r>
            <a:r>
              <a:rPr lang="en-US" altLang="zh-CN" sz="2400" dirty="0">
                <a:solidFill>
                  <a:srgbClr val="555555"/>
                </a:solidFill>
                <a:latin typeface="Georgia" panose="02040502050405020303" pitchFamily="18" charset="0"/>
              </a:rPr>
              <a:t>strategy</a:t>
            </a:r>
            <a:r>
              <a:rPr lang="zh-CN" altLang="en-US" sz="2400" dirty="0">
                <a:solidFill>
                  <a:srgbClr val="555555"/>
                </a:solidFill>
                <a:latin typeface="Georgia" panose="02040502050405020303" pitchFamily="18" charset="0"/>
              </a:rPr>
              <a:t>以及根据根据该</a:t>
            </a:r>
            <a:r>
              <a:rPr lang="en-US" altLang="zh-CN" sz="2400" dirty="0">
                <a:solidFill>
                  <a:srgbClr val="555555"/>
                </a:solidFill>
                <a:latin typeface="Georgia" panose="02040502050405020303" pitchFamily="18" charset="0"/>
              </a:rPr>
              <a:t>strategy</a:t>
            </a:r>
            <a:r>
              <a:rPr lang="zh-CN" altLang="en-US" sz="2400" dirty="0">
                <a:solidFill>
                  <a:srgbClr val="555555"/>
                </a:solidFill>
                <a:latin typeface="Georgia" panose="02040502050405020303" pitchFamily="18" charset="0"/>
              </a:rPr>
              <a:t>行动的</a:t>
            </a:r>
            <a:r>
              <a:rPr lang="en-US" altLang="zh-CN" sz="2400" dirty="0">
                <a:solidFill>
                  <a:srgbClr val="555555"/>
                </a:solidFill>
                <a:latin typeface="Georgia" panose="02040502050405020303" pitchFamily="18" charset="0"/>
              </a:rPr>
              <a:t>value</a:t>
            </a:r>
            <a:r>
              <a:rPr lang="zh-CN" altLang="en-US" sz="2400" dirty="0">
                <a:solidFill>
                  <a:srgbClr val="555555"/>
                </a:solidFill>
                <a:latin typeface="Georgia" panose="02040502050405020303" pitchFamily="18" charset="0"/>
              </a:rPr>
              <a:t>。</a:t>
            </a:r>
            <a:endParaRPr lang="zh-CN" altLang="zh-CN" sz="2400" dirty="0"/>
          </a:p>
        </p:txBody>
      </p:sp>
    </p:spTree>
    <p:extLst>
      <p:ext uri="{BB962C8B-B14F-4D97-AF65-F5344CB8AC3E}">
        <p14:creationId xmlns:p14="http://schemas.microsoft.com/office/powerpoint/2010/main" val="99403608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 y="857250"/>
            <a:ext cx="9059777" cy="461665"/>
          </a:xfrm>
          <a:prstGeom prst="rect">
            <a:avLst/>
          </a:prstGeom>
          <a:noFill/>
        </p:spPr>
        <p:txBody>
          <a:bodyPr wrap="square" rtlCol="0">
            <a:spAutoFit/>
          </a:bodyPr>
          <a:lstStyle/>
          <a:p>
            <a:r>
              <a:rPr lang="en-US" altLang="zh-CN" sz="2400" dirty="0"/>
              <a:t>POMDP Basic POMDP Solution Form</a:t>
            </a:r>
          </a:p>
        </p:txBody>
      </p:sp>
      <p:grpSp>
        <p:nvGrpSpPr>
          <p:cNvPr id="25" name="组合 24"/>
          <p:cNvGrpSpPr/>
          <p:nvPr/>
        </p:nvGrpSpPr>
        <p:grpSpPr>
          <a:xfrm>
            <a:off x="84222" y="1710351"/>
            <a:ext cx="5835640" cy="3478268"/>
            <a:chOff x="2450429" y="1690158"/>
            <a:chExt cx="7383382" cy="4400783"/>
          </a:xfrm>
        </p:grpSpPr>
        <p:pic>
          <p:nvPicPr>
            <p:cNvPr id="3" name="图片 2"/>
            <p:cNvPicPr>
              <a:picLocks noChangeAspect="1"/>
            </p:cNvPicPr>
            <p:nvPr/>
          </p:nvPicPr>
          <p:blipFill rotWithShape="1">
            <a:blip r:embed="rId3"/>
            <a:srcRect l="10117" t="51161" r="63076" b="19754"/>
            <a:stretch/>
          </p:blipFill>
          <p:spPr>
            <a:xfrm>
              <a:off x="2622883" y="1690158"/>
              <a:ext cx="7210928" cy="4400783"/>
            </a:xfrm>
            <a:prstGeom prst="rect">
              <a:avLst/>
            </a:prstGeom>
          </p:spPr>
        </p:pic>
        <p:grpSp>
          <p:nvGrpSpPr>
            <p:cNvPr id="18" name="组合 17"/>
            <p:cNvGrpSpPr/>
            <p:nvPr/>
          </p:nvGrpSpPr>
          <p:grpSpPr>
            <a:xfrm>
              <a:off x="2450429" y="2670803"/>
              <a:ext cx="1672386" cy="2678845"/>
              <a:chOff x="2450429" y="2670803"/>
              <a:chExt cx="1672386" cy="2678845"/>
            </a:xfrm>
          </p:grpSpPr>
          <p:cxnSp>
            <p:nvCxnSpPr>
              <p:cNvPr id="5" name="直接连接符 4"/>
              <p:cNvCxnSpPr/>
              <p:nvPr/>
            </p:nvCxnSpPr>
            <p:spPr>
              <a:xfrm>
                <a:off x="3304674" y="3144253"/>
                <a:ext cx="0" cy="1812758"/>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2839453" y="3144253"/>
                <a:ext cx="465221" cy="0"/>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2450429" y="2959587"/>
                <a:ext cx="320843" cy="379670"/>
              </a:xfrm>
              <a:prstGeom prst="rect">
                <a:avLst/>
              </a:prstGeom>
              <a:noFill/>
            </p:spPr>
            <p:txBody>
              <a:bodyPr wrap="square" rtlCol="0">
                <a:spAutoFit/>
              </a:bodyPr>
              <a:lstStyle/>
              <a:p>
                <a:r>
                  <a:rPr lang="en-US" altLang="zh-CN" sz="1350" dirty="0"/>
                  <a:t>v</a:t>
                </a:r>
                <a:endParaRPr lang="zh-CN" altLang="en-US" sz="1350" dirty="0"/>
              </a:p>
            </p:txBody>
          </p:sp>
          <p:sp>
            <p:nvSpPr>
              <p:cNvPr id="16" name="文本框 15"/>
              <p:cNvSpPr txBox="1"/>
              <p:nvPr/>
            </p:nvSpPr>
            <p:spPr>
              <a:xfrm>
                <a:off x="3144252" y="4969978"/>
                <a:ext cx="320843" cy="379670"/>
              </a:xfrm>
              <a:prstGeom prst="rect">
                <a:avLst/>
              </a:prstGeom>
              <a:noFill/>
            </p:spPr>
            <p:txBody>
              <a:bodyPr wrap="square" rtlCol="0">
                <a:spAutoFit/>
              </a:bodyPr>
              <a:lstStyle/>
              <a:p>
                <a:r>
                  <a:rPr lang="en-US" altLang="zh-CN" sz="1350" dirty="0"/>
                  <a:t>b</a:t>
                </a:r>
                <a:endParaRPr lang="zh-CN" altLang="en-US" sz="1350" dirty="0"/>
              </a:p>
            </p:txBody>
          </p:sp>
          <p:sp>
            <p:nvSpPr>
              <p:cNvPr id="17" name="文本框 16"/>
              <p:cNvSpPr txBox="1"/>
              <p:nvPr/>
            </p:nvSpPr>
            <p:spPr>
              <a:xfrm>
                <a:off x="3144252" y="2670803"/>
                <a:ext cx="978563" cy="584109"/>
              </a:xfrm>
              <a:prstGeom prst="rect">
                <a:avLst/>
              </a:prstGeom>
              <a:noFill/>
            </p:spPr>
            <p:txBody>
              <a:bodyPr wrap="square" rtlCol="0">
                <a:spAutoFit/>
              </a:bodyPr>
              <a:lstStyle/>
              <a:p>
                <a:r>
                  <a:rPr lang="en-US" altLang="zh-CN" sz="2400" b="1" dirty="0"/>
                  <a:t>(</a:t>
                </a:r>
                <a:r>
                  <a:rPr lang="en-US" altLang="zh-CN" sz="2400" b="1" dirty="0" err="1"/>
                  <a:t>b,v</a:t>
                </a:r>
                <a:r>
                  <a:rPr lang="en-US" altLang="zh-CN" sz="2400" b="1" dirty="0"/>
                  <a:t>)</a:t>
                </a:r>
                <a:endParaRPr lang="zh-CN" altLang="en-US" sz="2400" b="1" dirty="0"/>
              </a:p>
            </p:txBody>
          </p:sp>
        </p:grpSp>
        <p:grpSp>
          <p:nvGrpSpPr>
            <p:cNvPr id="19" name="组合 18"/>
            <p:cNvGrpSpPr/>
            <p:nvPr/>
          </p:nvGrpSpPr>
          <p:grpSpPr>
            <a:xfrm>
              <a:off x="6470983" y="2716378"/>
              <a:ext cx="1672386" cy="2678845"/>
              <a:chOff x="2450429" y="2670803"/>
              <a:chExt cx="1672386" cy="2678845"/>
            </a:xfrm>
          </p:grpSpPr>
          <p:cxnSp>
            <p:nvCxnSpPr>
              <p:cNvPr id="20" name="直接连接符 19"/>
              <p:cNvCxnSpPr/>
              <p:nvPr/>
            </p:nvCxnSpPr>
            <p:spPr>
              <a:xfrm>
                <a:off x="3304674" y="3144253"/>
                <a:ext cx="0" cy="1812758"/>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2839453" y="3144253"/>
                <a:ext cx="465221" cy="0"/>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2450429" y="2959587"/>
                <a:ext cx="320843" cy="379670"/>
              </a:xfrm>
              <a:prstGeom prst="rect">
                <a:avLst/>
              </a:prstGeom>
              <a:noFill/>
            </p:spPr>
            <p:txBody>
              <a:bodyPr wrap="square" rtlCol="0">
                <a:spAutoFit/>
              </a:bodyPr>
              <a:lstStyle/>
              <a:p>
                <a:r>
                  <a:rPr lang="en-US" altLang="zh-CN" sz="1350" dirty="0"/>
                  <a:t>v</a:t>
                </a:r>
                <a:endParaRPr lang="zh-CN" altLang="en-US" sz="1350" dirty="0"/>
              </a:p>
            </p:txBody>
          </p:sp>
          <p:sp>
            <p:nvSpPr>
              <p:cNvPr id="23" name="文本框 22"/>
              <p:cNvSpPr txBox="1"/>
              <p:nvPr/>
            </p:nvSpPr>
            <p:spPr>
              <a:xfrm>
                <a:off x="3144252" y="4969978"/>
                <a:ext cx="320843" cy="379670"/>
              </a:xfrm>
              <a:prstGeom prst="rect">
                <a:avLst/>
              </a:prstGeom>
              <a:noFill/>
            </p:spPr>
            <p:txBody>
              <a:bodyPr wrap="square" rtlCol="0">
                <a:spAutoFit/>
              </a:bodyPr>
              <a:lstStyle/>
              <a:p>
                <a:r>
                  <a:rPr lang="en-US" altLang="zh-CN" sz="1350" dirty="0"/>
                  <a:t>b</a:t>
                </a:r>
                <a:endParaRPr lang="zh-CN" altLang="en-US" sz="1350" dirty="0"/>
              </a:p>
            </p:txBody>
          </p:sp>
          <p:sp>
            <p:nvSpPr>
              <p:cNvPr id="24" name="文本框 23"/>
              <p:cNvSpPr txBox="1"/>
              <p:nvPr/>
            </p:nvSpPr>
            <p:spPr>
              <a:xfrm>
                <a:off x="3144252" y="2670803"/>
                <a:ext cx="978563" cy="584109"/>
              </a:xfrm>
              <a:prstGeom prst="rect">
                <a:avLst/>
              </a:prstGeom>
              <a:noFill/>
            </p:spPr>
            <p:txBody>
              <a:bodyPr wrap="square" rtlCol="0">
                <a:spAutoFit/>
              </a:bodyPr>
              <a:lstStyle/>
              <a:p>
                <a:r>
                  <a:rPr lang="en-US" altLang="zh-CN" sz="2400" b="1" dirty="0"/>
                  <a:t>(</a:t>
                </a:r>
                <a:r>
                  <a:rPr lang="en-US" altLang="zh-CN" sz="2400" b="1" dirty="0" err="1"/>
                  <a:t>b,v</a:t>
                </a:r>
                <a:r>
                  <a:rPr lang="en-US" altLang="zh-CN" sz="2400" b="1" dirty="0"/>
                  <a:t>)</a:t>
                </a:r>
                <a:endParaRPr lang="zh-CN" altLang="en-US" sz="2400" b="1" dirty="0"/>
              </a:p>
            </p:txBody>
          </p:sp>
        </p:grpSp>
      </p:grpSp>
      <p:pic>
        <p:nvPicPr>
          <p:cNvPr id="26" name="图片 25"/>
          <p:cNvPicPr>
            <a:picLocks noChangeAspect="1"/>
          </p:cNvPicPr>
          <p:nvPr/>
        </p:nvPicPr>
        <p:blipFill rotWithShape="1">
          <a:blip r:embed="rId4"/>
          <a:srcRect l="11474" t="35482" r="62168" b="40472"/>
          <a:stretch/>
        </p:blipFill>
        <p:spPr>
          <a:xfrm>
            <a:off x="6214656" y="2840545"/>
            <a:ext cx="2796974" cy="1435289"/>
          </a:xfrm>
          <a:prstGeom prst="rect">
            <a:avLst/>
          </a:prstGeom>
        </p:spPr>
      </p:pic>
    </p:spTree>
    <p:extLst>
      <p:ext uri="{BB962C8B-B14F-4D97-AF65-F5344CB8AC3E}">
        <p14:creationId xmlns:p14="http://schemas.microsoft.com/office/powerpoint/2010/main" val="359827578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3332480" cy="461665"/>
            <a:chOff x="0" y="0"/>
            <a:chExt cx="3332480" cy="461665"/>
          </a:xfrm>
        </p:grpSpPr>
        <p:sp>
          <p:nvSpPr>
            <p:cNvPr id="18" name="文本框 17"/>
            <p:cNvSpPr txBox="1"/>
            <p:nvPr/>
          </p:nvSpPr>
          <p:spPr>
            <a:xfrm>
              <a:off x="0" y="0"/>
              <a:ext cx="3332480" cy="461665"/>
            </a:xfrm>
            <a:prstGeom prst="rect">
              <a:avLst/>
            </a:prstGeom>
            <a:noFill/>
          </p:spPr>
          <p:txBody>
            <a:bodyPr wrap="square" rtlCol="0">
              <a:spAutoFit/>
            </a:bodyPr>
            <a:lstStyle/>
            <a:p>
              <a:r>
                <a:rPr lang="en-US" altLang="zh-CN" sz="2400" b="1" dirty="0" smtClean="0">
                  <a:solidFill>
                    <a:schemeClr val="bg1">
                      <a:lumMod val="75000"/>
                    </a:schemeClr>
                  </a:solidFill>
                </a:rPr>
                <a:t>Hidden Markov Model</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8" name="图片 27"/>
          <p:cNvPicPr>
            <a:picLocks noChangeAspect="1"/>
          </p:cNvPicPr>
          <p:nvPr/>
        </p:nvPicPr>
        <p:blipFill rotWithShape="1">
          <a:blip r:embed="rId4"/>
          <a:srcRect l="56453" t="40510" r="32368" b="52142"/>
          <a:stretch/>
        </p:blipFill>
        <p:spPr>
          <a:xfrm>
            <a:off x="5661059" y="843328"/>
            <a:ext cx="3238582" cy="1187177"/>
          </a:xfrm>
          <a:prstGeom prst="rect">
            <a:avLst/>
          </a:prstGeom>
        </p:spPr>
      </p:pic>
      <p:grpSp>
        <p:nvGrpSpPr>
          <p:cNvPr id="29" name="组合 28"/>
          <p:cNvGrpSpPr/>
          <p:nvPr/>
        </p:nvGrpSpPr>
        <p:grpSpPr>
          <a:xfrm>
            <a:off x="500782" y="597789"/>
            <a:ext cx="4732020" cy="1680539"/>
            <a:chOff x="4191000" y="2791886"/>
            <a:chExt cx="4732020" cy="1680539"/>
          </a:xfrm>
        </p:grpSpPr>
        <p:sp>
          <p:nvSpPr>
            <p:cNvPr id="30" name="文本框 29"/>
            <p:cNvSpPr txBox="1"/>
            <p:nvPr/>
          </p:nvSpPr>
          <p:spPr>
            <a:xfrm>
              <a:off x="4191000" y="3105149"/>
              <a:ext cx="1638300" cy="954107"/>
            </a:xfrm>
            <a:prstGeom prst="rect">
              <a:avLst/>
            </a:prstGeom>
            <a:noFill/>
            <a:ln>
              <a:solidFill>
                <a:schemeClr val="tx1">
                  <a:lumMod val="95000"/>
                  <a:lumOff val="5000"/>
                </a:schemeClr>
              </a:solidFill>
            </a:ln>
          </p:spPr>
          <p:txBody>
            <a:bodyPr wrap="square" rtlCol="0">
              <a:spAutoFit/>
            </a:bodyPr>
            <a:lstStyle/>
            <a:p>
              <a:r>
                <a:rPr lang="en-US" altLang="zh-CN" sz="1400" b="1" dirty="0"/>
                <a:t>God’s mood : Good</a:t>
              </a:r>
            </a:p>
            <a:p>
              <a:r>
                <a:rPr lang="en-US" altLang="zh-CN" sz="1400" b="1" dirty="0"/>
                <a:t>-----------------</a:t>
              </a:r>
            </a:p>
            <a:p>
              <a:r>
                <a:rPr lang="en-US" altLang="zh-CN" sz="1400" b="1" dirty="0"/>
                <a:t>Sunny : 0.8</a:t>
              </a:r>
            </a:p>
            <a:p>
              <a:r>
                <a:rPr lang="en-US" altLang="zh-CN" sz="1400" b="1" dirty="0"/>
                <a:t>Rainy :0.2</a:t>
              </a:r>
            </a:p>
          </p:txBody>
        </p:sp>
        <p:sp>
          <p:nvSpPr>
            <p:cNvPr id="31" name="文本框 30"/>
            <p:cNvSpPr txBox="1"/>
            <p:nvPr/>
          </p:nvSpPr>
          <p:spPr>
            <a:xfrm>
              <a:off x="7284720" y="3105150"/>
              <a:ext cx="1638300" cy="954107"/>
            </a:xfrm>
            <a:prstGeom prst="rect">
              <a:avLst/>
            </a:prstGeom>
            <a:noFill/>
            <a:ln>
              <a:solidFill>
                <a:schemeClr val="tx1">
                  <a:lumMod val="95000"/>
                  <a:lumOff val="5000"/>
                </a:schemeClr>
              </a:solidFill>
            </a:ln>
          </p:spPr>
          <p:txBody>
            <a:bodyPr wrap="square" rtlCol="0">
              <a:spAutoFit/>
            </a:bodyPr>
            <a:lstStyle/>
            <a:p>
              <a:r>
                <a:rPr lang="en-US" altLang="zh-CN" sz="1400" b="1" dirty="0"/>
                <a:t>God’s mood : Bad</a:t>
              </a:r>
            </a:p>
            <a:p>
              <a:r>
                <a:rPr lang="en-US" altLang="zh-CN" sz="1400" b="1" dirty="0"/>
                <a:t>-----------------</a:t>
              </a:r>
            </a:p>
            <a:p>
              <a:r>
                <a:rPr lang="en-US" altLang="zh-CN" sz="1400" b="1" dirty="0"/>
                <a:t>Sunny : 0.2</a:t>
              </a:r>
            </a:p>
            <a:p>
              <a:r>
                <a:rPr lang="en-US" altLang="zh-CN" sz="1400" b="1" dirty="0"/>
                <a:t>Rainy :0.8</a:t>
              </a:r>
              <a:endParaRPr lang="zh-CN" altLang="en-US" sz="1400" b="1" dirty="0"/>
            </a:p>
          </p:txBody>
        </p:sp>
        <p:sp>
          <p:nvSpPr>
            <p:cNvPr id="32" name="下弧形箭头 31"/>
            <p:cNvSpPr/>
            <p:nvPr/>
          </p:nvSpPr>
          <p:spPr>
            <a:xfrm>
              <a:off x="7760423" y="4059256"/>
              <a:ext cx="686894"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3" name="下弧形箭头 32"/>
            <p:cNvSpPr/>
            <p:nvPr/>
          </p:nvSpPr>
          <p:spPr>
            <a:xfrm>
              <a:off x="4666703" y="4058188"/>
              <a:ext cx="686894"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4" name="下弧形箭头 33"/>
            <p:cNvSpPr/>
            <p:nvPr/>
          </p:nvSpPr>
          <p:spPr>
            <a:xfrm>
              <a:off x="5829301" y="3455671"/>
              <a:ext cx="1539239" cy="512771"/>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5" name="下弧形箭头 34"/>
            <p:cNvSpPr/>
            <p:nvPr/>
          </p:nvSpPr>
          <p:spPr>
            <a:xfrm rot="10800000">
              <a:off x="5787391" y="2791886"/>
              <a:ext cx="1539239" cy="512771"/>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grpSp>
      <p:sp>
        <p:nvSpPr>
          <p:cNvPr id="36" name="文本框 35"/>
          <p:cNvSpPr txBox="1"/>
          <p:nvPr/>
        </p:nvSpPr>
        <p:spPr>
          <a:xfrm>
            <a:off x="428191" y="2522413"/>
            <a:ext cx="4877202" cy="707886"/>
          </a:xfrm>
          <a:prstGeom prst="rect">
            <a:avLst/>
          </a:prstGeom>
          <a:noFill/>
        </p:spPr>
        <p:txBody>
          <a:bodyPr wrap="square" rtlCol="0">
            <a:spAutoFit/>
          </a:bodyPr>
          <a:lstStyle/>
          <a:p>
            <a:r>
              <a:rPr lang="en-US" altLang="zh-CN" sz="2000" b="1" dirty="0" smtClean="0"/>
              <a:t>S={God’s in good mood, God’s in bad mood}</a:t>
            </a:r>
          </a:p>
          <a:p>
            <a:r>
              <a:rPr lang="en-US" altLang="zh-CN" sz="2000" b="1" dirty="0" smtClean="0"/>
              <a:t>O={Sunny, Rainy}</a:t>
            </a:r>
            <a:endParaRPr lang="zh-CN" altLang="en-US" sz="2000" b="1" dirty="0"/>
          </a:p>
        </p:txBody>
      </p:sp>
      <p:graphicFrame>
        <p:nvGraphicFramePr>
          <p:cNvPr id="37" name="表格 36"/>
          <p:cNvGraphicFramePr>
            <a:graphicFrameLocks noGrp="1"/>
          </p:cNvGraphicFramePr>
          <p:nvPr>
            <p:extLst>
              <p:ext uri="{D42A27DB-BD31-4B8C-83A1-F6EECF244321}">
                <p14:modId xmlns:p14="http://schemas.microsoft.com/office/powerpoint/2010/main" val="2383658862"/>
              </p:ext>
            </p:extLst>
          </p:nvPr>
        </p:nvGraphicFramePr>
        <p:xfrm>
          <a:off x="428191" y="3955000"/>
          <a:ext cx="2548176" cy="2126835"/>
        </p:xfrm>
        <a:graphic>
          <a:graphicData uri="http://schemas.openxmlformats.org/drawingml/2006/table">
            <a:tbl>
              <a:tblPr firstRow="1" bandRow="1">
                <a:tableStyleId>{5C22544A-7EE6-4342-B048-85BDC9FD1C3A}</a:tableStyleId>
              </a:tblPr>
              <a:tblGrid>
                <a:gridCol w="849392">
                  <a:extLst>
                    <a:ext uri="{9D8B030D-6E8A-4147-A177-3AD203B41FA5}">
                      <a16:colId xmlns:a16="http://schemas.microsoft.com/office/drawing/2014/main" val="3341007372"/>
                    </a:ext>
                  </a:extLst>
                </a:gridCol>
                <a:gridCol w="849392">
                  <a:extLst>
                    <a:ext uri="{9D8B030D-6E8A-4147-A177-3AD203B41FA5}">
                      <a16:colId xmlns:a16="http://schemas.microsoft.com/office/drawing/2014/main" val="417711698"/>
                    </a:ext>
                  </a:extLst>
                </a:gridCol>
                <a:gridCol w="849392">
                  <a:extLst>
                    <a:ext uri="{9D8B030D-6E8A-4147-A177-3AD203B41FA5}">
                      <a16:colId xmlns:a16="http://schemas.microsoft.com/office/drawing/2014/main" val="2560463276"/>
                    </a:ext>
                  </a:extLst>
                </a:gridCol>
              </a:tblGrid>
              <a:tr h="708945">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Bad</a:t>
                      </a:r>
                      <a:endParaRPr lang="zh-CN" altLang="en-US" sz="1900" dirty="0"/>
                    </a:p>
                  </a:txBody>
                  <a:tcPr marL="91724" marR="91724" marT="45861" marB="45861"/>
                </a:tc>
                <a:extLst>
                  <a:ext uri="{0D108BD9-81ED-4DB2-BD59-A6C34878D82A}">
                    <a16:rowId xmlns:a16="http://schemas.microsoft.com/office/drawing/2014/main" val="3417710425"/>
                  </a:ext>
                </a:extLst>
              </a:tr>
              <a:tr h="708945">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288189462"/>
                  </a:ext>
                </a:extLst>
              </a:tr>
              <a:tr h="708945">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38" name="文本框 37"/>
          <p:cNvSpPr txBox="1"/>
          <p:nvPr/>
        </p:nvSpPr>
        <p:spPr>
          <a:xfrm>
            <a:off x="1500594" y="2030505"/>
            <a:ext cx="596579" cy="369332"/>
          </a:xfrm>
          <a:prstGeom prst="rect">
            <a:avLst/>
          </a:prstGeom>
          <a:noFill/>
        </p:spPr>
        <p:txBody>
          <a:bodyPr wrap="square" rtlCol="0">
            <a:spAutoFit/>
          </a:bodyPr>
          <a:lstStyle/>
          <a:p>
            <a:r>
              <a:rPr lang="en-US" altLang="zh-CN" dirty="0" smtClean="0"/>
              <a:t>0.4</a:t>
            </a:r>
            <a:endParaRPr lang="zh-CN" altLang="en-US" dirty="0"/>
          </a:p>
        </p:txBody>
      </p:sp>
      <p:sp>
        <p:nvSpPr>
          <p:cNvPr id="39" name="文本框 38"/>
          <p:cNvSpPr txBox="1"/>
          <p:nvPr/>
        </p:nvSpPr>
        <p:spPr>
          <a:xfrm>
            <a:off x="2638987" y="597788"/>
            <a:ext cx="596579" cy="369332"/>
          </a:xfrm>
          <a:prstGeom prst="rect">
            <a:avLst/>
          </a:prstGeom>
          <a:noFill/>
        </p:spPr>
        <p:txBody>
          <a:bodyPr wrap="square" rtlCol="0">
            <a:spAutoFit/>
          </a:bodyPr>
          <a:lstStyle/>
          <a:p>
            <a:r>
              <a:rPr lang="en-US" altLang="zh-CN" dirty="0" smtClean="0"/>
              <a:t>0.4</a:t>
            </a:r>
            <a:endParaRPr lang="zh-CN" altLang="en-US" dirty="0"/>
          </a:p>
        </p:txBody>
      </p:sp>
      <p:sp>
        <p:nvSpPr>
          <p:cNvPr id="40" name="文本框 39"/>
          <p:cNvSpPr txBox="1"/>
          <p:nvPr/>
        </p:nvSpPr>
        <p:spPr>
          <a:xfrm>
            <a:off x="2568502" y="1423837"/>
            <a:ext cx="596579" cy="369332"/>
          </a:xfrm>
          <a:prstGeom prst="rect">
            <a:avLst/>
          </a:prstGeom>
          <a:noFill/>
        </p:spPr>
        <p:txBody>
          <a:bodyPr wrap="square" rtlCol="0">
            <a:spAutoFit/>
          </a:bodyPr>
          <a:lstStyle/>
          <a:p>
            <a:r>
              <a:rPr lang="en-US" altLang="zh-CN" dirty="0" smtClean="0"/>
              <a:t>0.6</a:t>
            </a:r>
            <a:endParaRPr lang="zh-CN" altLang="en-US" dirty="0"/>
          </a:p>
        </p:txBody>
      </p:sp>
      <p:sp>
        <p:nvSpPr>
          <p:cNvPr id="41" name="文本框 40"/>
          <p:cNvSpPr txBox="1"/>
          <p:nvPr/>
        </p:nvSpPr>
        <p:spPr>
          <a:xfrm>
            <a:off x="4458809" y="2093663"/>
            <a:ext cx="596579" cy="369332"/>
          </a:xfrm>
          <a:prstGeom prst="rect">
            <a:avLst/>
          </a:prstGeom>
          <a:noFill/>
        </p:spPr>
        <p:txBody>
          <a:bodyPr wrap="square" rtlCol="0">
            <a:spAutoFit/>
          </a:bodyPr>
          <a:lstStyle/>
          <a:p>
            <a:r>
              <a:rPr lang="en-US" altLang="zh-CN" dirty="0" smtClean="0"/>
              <a:t>0.6</a:t>
            </a:r>
            <a:endParaRPr lang="zh-CN" altLang="en-US" dirty="0"/>
          </a:p>
        </p:txBody>
      </p:sp>
      <p:graphicFrame>
        <p:nvGraphicFramePr>
          <p:cNvPr id="42" name="表格 41"/>
          <p:cNvGraphicFramePr>
            <a:graphicFrameLocks noGrp="1"/>
          </p:cNvGraphicFramePr>
          <p:nvPr>
            <p:extLst>
              <p:ext uri="{D42A27DB-BD31-4B8C-83A1-F6EECF244321}">
                <p14:modId xmlns:p14="http://schemas.microsoft.com/office/powerpoint/2010/main" val="4172874351"/>
              </p:ext>
            </p:extLst>
          </p:nvPr>
        </p:nvGraphicFramePr>
        <p:xfrm>
          <a:off x="5055388" y="3982097"/>
          <a:ext cx="2651358" cy="2072640"/>
        </p:xfrm>
        <a:graphic>
          <a:graphicData uri="http://schemas.openxmlformats.org/drawingml/2006/table">
            <a:tbl>
              <a:tblPr firstRow="1" bandRow="1">
                <a:tableStyleId>{5C22544A-7EE6-4342-B048-85BDC9FD1C3A}</a:tableStyleId>
              </a:tblPr>
              <a:tblGrid>
                <a:gridCol w="883786">
                  <a:extLst>
                    <a:ext uri="{9D8B030D-6E8A-4147-A177-3AD203B41FA5}">
                      <a16:colId xmlns:a16="http://schemas.microsoft.com/office/drawing/2014/main" val="3341007372"/>
                    </a:ext>
                  </a:extLst>
                </a:gridCol>
                <a:gridCol w="883786">
                  <a:extLst>
                    <a:ext uri="{9D8B030D-6E8A-4147-A177-3AD203B41FA5}">
                      <a16:colId xmlns:a16="http://schemas.microsoft.com/office/drawing/2014/main" val="417711698"/>
                    </a:ext>
                  </a:extLst>
                </a:gridCol>
                <a:gridCol w="883786">
                  <a:extLst>
                    <a:ext uri="{9D8B030D-6E8A-4147-A177-3AD203B41FA5}">
                      <a16:colId xmlns:a16="http://schemas.microsoft.com/office/drawing/2014/main" val="2560463276"/>
                    </a:ext>
                  </a:extLst>
                </a:gridCol>
              </a:tblGrid>
              <a:tr h="744194">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Sunny</a:t>
                      </a:r>
                      <a:endParaRPr lang="zh-CN" altLang="en-US" sz="1900" dirty="0"/>
                    </a:p>
                  </a:txBody>
                  <a:tcPr marL="91724" marR="91724" marT="45861" marB="45861"/>
                </a:tc>
                <a:tc>
                  <a:txBody>
                    <a:bodyPr/>
                    <a:lstStyle/>
                    <a:p>
                      <a:pPr algn="ctr"/>
                      <a:r>
                        <a:rPr lang="en-US" altLang="zh-CN" sz="1900" dirty="0" smtClean="0"/>
                        <a:t>Rainy</a:t>
                      </a:r>
                      <a:endParaRPr lang="zh-CN" altLang="en-US" sz="1900" dirty="0"/>
                    </a:p>
                  </a:txBody>
                  <a:tcPr marL="91724" marR="91724" marT="45861" marB="45861"/>
                </a:tc>
                <a:extLst>
                  <a:ext uri="{0D108BD9-81ED-4DB2-BD59-A6C34878D82A}">
                    <a16:rowId xmlns:a16="http://schemas.microsoft.com/office/drawing/2014/main" val="3417710425"/>
                  </a:ext>
                </a:extLst>
              </a:tr>
              <a:tr h="664223">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extLst>
                  <a:ext uri="{0D108BD9-81ED-4DB2-BD59-A6C34878D82A}">
                    <a16:rowId xmlns:a16="http://schemas.microsoft.com/office/drawing/2014/main" val="288189462"/>
                  </a:ext>
                </a:extLst>
              </a:tr>
              <a:tr h="664223">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43" name="文本框 42"/>
          <p:cNvSpPr txBox="1"/>
          <p:nvPr/>
        </p:nvSpPr>
        <p:spPr>
          <a:xfrm>
            <a:off x="428191" y="3474384"/>
            <a:ext cx="444232" cy="523220"/>
          </a:xfrm>
          <a:prstGeom prst="rect">
            <a:avLst/>
          </a:prstGeom>
          <a:noFill/>
        </p:spPr>
        <p:txBody>
          <a:bodyPr wrap="square" rtlCol="0">
            <a:spAutoFit/>
          </a:bodyPr>
          <a:lstStyle/>
          <a:p>
            <a:r>
              <a:rPr lang="en-US" altLang="zh-CN" sz="2800" b="1" dirty="0" smtClean="0"/>
              <a:t>M</a:t>
            </a:r>
            <a:endParaRPr lang="zh-CN" altLang="en-US" sz="2800" b="1" dirty="0"/>
          </a:p>
        </p:txBody>
      </p:sp>
      <p:graphicFrame>
        <p:nvGraphicFramePr>
          <p:cNvPr id="4" name="对象 3"/>
          <p:cNvGraphicFramePr>
            <a:graphicFrameLocks noChangeAspect="1"/>
          </p:cNvGraphicFramePr>
          <p:nvPr>
            <p:extLst>
              <p:ext uri="{D42A27DB-BD31-4B8C-83A1-F6EECF244321}">
                <p14:modId xmlns:p14="http://schemas.microsoft.com/office/powerpoint/2010/main" val="149246080"/>
              </p:ext>
            </p:extLst>
          </p:nvPr>
        </p:nvGraphicFramePr>
        <p:xfrm>
          <a:off x="6306502" y="3548143"/>
          <a:ext cx="348649" cy="556497"/>
        </p:xfrm>
        <a:graphic>
          <a:graphicData uri="http://schemas.openxmlformats.org/presentationml/2006/ole">
            <mc:AlternateContent xmlns:mc="http://schemas.openxmlformats.org/markup-compatibility/2006">
              <mc:Choice xmlns:v="urn:schemas-microsoft-com:vml" Requires="v">
                <p:oleObj spid="_x0000_s3189" name="AxMath" r:id="rId5" imgW="82800" imgH="131040" progId="Equation.AxMath">
                  <p:embed/>
                </p:oleObj>
              </mc:Choice>
              <mc:Fallback>
                <p:oleObj name="AxMath" r:id="rId5" imgW="82800" imgH="131040" progId="Equation.AxMath">
                  <p:embed/>
                  <p:pic>
                    <p:nvPicPr>
                      <p:cNvPr id="0" name=""/>
                      <p:cNvPicPr/>
                      <p:nvPr/>
                    </p:nvPicPr>
                    <p:blipFill>
                      <a:blip r:embed="rId6"/>
                      <a:stretch>
                        <a:fillRect/>
                      </a:stretch>
                    </p:blipFill>
                    <p:spPr>
                      <a:xfrm>
                        <a:off x="6306502" y="3548143"/>
                        <a:ext cx="348649" cy="556497"/>
                      </a:xfrm>
                      <a:prstGeom prst="rect">
                        <a:avLst/>
                      </a:prstGeom>
                    </p:spPr>
                  </p:pic>
                </p:oleObj>
              </mc:Fallback>
            </mc:AlternateContent>
          </a:graphicData>
        </a:graphic>
      </p:graphicFrame>
    </p:spTree>
    <p:extLst>
      <p:ext uri="{BB962C8B-B14F-4D97-AF65-F5344CB8AC3E}">
        <p14:creationId xmlns:p14="http://schemas.microsoft.com/office/powerpoint/2010/main" val="37581175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5476240" cy="461665"/>
            <a:chOff x="0" y="0"/>
            <a:chExt cx="3332480" cy="461665"/>
          </a:xfrm>
        </p:grpSpPr>
        <p:sp>
          <p:nvSpPr>
            <p:cNvPr id="18" name="文本框 17"/>
            <p:cNvSpPr txBox="1"/>
            <p:nvPr/>
          </p:nvSpPr>
          <p:spPr>
            <a:xfrm>
              <a:off x="0" y="0"/>
              <a:ext cx="3332480" cy="461665"/>
            </a:xfrm>
            <a:prstGeom prst="rect">
              <a:avLst/>
            </a:prstGeom>
            <a:noFill/>
          </p:spPr>
          <p:txBody>
            <a:bodyPr wrap="square" rtlCol="0">
              <a:spAutoFit/>
            </a:bodyPr>
            <a:lstStyle/>
            <a:p>
              <a:r>
                <a:rPr lang="en-US" altLang="zh-CN" sz="2400" b="1" dirty="0" smtClean="0">
                  <a:solidFill>
                    <a:schemeClr val="bg1">
                      <a:lumMod val="75000"/>
                    </a:schemeClr>
                  </a:solidFill>
                </a:rPr>
                <a:t>MDP Example-Mosquito Mango Problem</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8" name="图片 27"/>
          <p:cNvPicPr>
            <a:picLocks noChangeAspect="1"/>
          </p:cNvPicPr>
          <p:nvPr/>
        </p:nvPicPr>
        <p:blipFill rotWithShape="1">
          <a:blip r:embed="rId4"/>
          <a:srcRect l="36669" t="52919" r="52152" b="39733"/>
          <a:stretch/>
        </p:blipFill>
        <p:spPr>
          <a:xfrm>
            <a:off x="-3295528" y="-162172"/>
            <a:ext cx="2593139" cy="950575"/>
          </a:xfrm>
          <a:prstGeom prst="rect">
            <a:avLst/>
          </a:prstGeom>
        </p:spPr>
      </p:pic>
      <p:graphicFrame>
        <p:nvGraphicFramePr>
          <p:cNvPr id="37" name="表格 36"/>
          <p:cNvGraphicFramePr>
            <a:graphicFrameLocks noGrp="1"/>
          </p:cNvGraphicFramePr>
          <p:nvPr>
            <p:extLst>
              <p:ext uri="{D42A27DB-BD31-4B8C-83A1-F6EECF244321}">
                <p14:modId xmlns:p14="http://schemas.microsoft.com/office/powerpoint/2010/main" val="3411789792"/>
              </p:ext>
            </p:extLst>
          </p:nvPr>
        </p:nvGraphicFramePr>
        <p:xfrm>
          <a:off x="9886495" y="3835928"/>
          <a:ext cx="2548176" cy="2126835"/>
        </p:xfrm>
        <a:graphic>
          <a:graphicData uri="http://schemas.openxmlformats.org/drawingml/2006/table">
            <a:tbl>
              <a:tblPr firstRow="1" bandRow="1">
                <a:tableStyleId>{5C22544A-7EE6-4342-B048-85BDC9FD1C3A}</a:tableStyleId>
              </a:tblPr>
              <a:tblGrid>
                <a:gridCol w="849392">
                  <a:extLst>
                    <a:ext uri="{9D8B030D-6E8A-4147-A177-3AD203B41FA5}">
                      <a16:colId xmlns:a16="http://schemas.microsoft.com/office/drawing/2014/main" val="3341007372"/>
                    </a:ext>
                  </a:extLst>
                </a:gridCol>
                <a:gridCol w="849392">
                  <a:extLst>
                    <a:ext uri="{9D8B030D-6E8A-4147-A177-3AD203B41FA5}">
                      <a16:colId xmlns:a16="http://schemas.microsoft.com/office/drawing/2014/main" val="417711698"/>
                    </a:ext>
                  </a:extLst>
                </a:gridCol>
                <a:gridCol w="849392">
                  <a:extLst>
                    <a:ext uri="{9D8B030D-6E8A-4147-A177-3AD203B41FA5}">
                      <a16:colId xmlns:a16="http://schemas.microsoft.com/office/drawing/2014/main" val="2560463276"/>
                    </a:ext>
                  </a:extLst>
                </a:gridCol>
              </a:tblGrid>
              <a:tr h="708945">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Bad</a:t>
                      </a:r>
                      <a:endParaRPr lang="zh-CN" altLang="en-US" sz="1900" dirty="0"/>
                    </a:p>
                  </a:txBody>
                  <a:tcPr marL="91724" marR="91724" marT="45861" marB="45861"/>
                </a:tc>
                <a:extLst>
                  <a:ext uri="{0D108BD9-81ED-4DB2-BD59-A6C34878D82A}">
                    <a16:rowId xmlns:a16="http://schemas.microsoft.com/office/drawing/2014/main" val="3417710425"/>
                  </a:ext>
                </a:extLst>
              </a:tr>
              <a:tr h="708945">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288189462"/>
                  </a:ext>
                </a:extLst>
              </a:tr>
              <a:tr h="708945">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39" name="文本框 38"/>
          <p:cNvSpPr txBox="1"/>
          <p:nvPr/>
        </p:nvSpPr>
        <p:spPr>
          <a:xfrm>
            <a:off x="-860565" y="720364"/>
            <a:ext cx="596579" cy="369332"/>
          </a:xfrm>
          <a:prstGeom prst="rect">
            <a:avLst/>
          </a:prstGeom>
          <a:noFill/>
        </p:spPr>
        <p:txBody>
          <a:bodyPr wrap="square" rtlCol="0">
            <a:spAutoFit/>
          </a:bodyPr>
          <a:lstStyle/>
          <a:p>
            <a:r>
              <a:rPr lang="en-US" altLang="zh-CN" dirty="0" smtClean="0"/>
              <a:t>0.4</a:t>
            </a:r>
            <a:endParaRPr lang="zh-CN" altLang="en-US" dirty="0"/>
          </a:p>
        </p:txBody>
      </p:sp>
      <p:graphicFrame>
        <p:nvGraphicFramePr>
          <p:cNvPr id="42" name="表格 41"/>
          <p:cNvGraphicFramePr>
            <a:graphicFrameLocks noGrp="1"/>
          </p:cNvGraphicFramePr>
          <p:nvPr>
            <p:extLst>
              <p:ext uri="{D42A27DB-BD31-4B8C-83A1-F6EECF244321}">
                <p14:modId xmlns:p14="http://schemas.microsoft.com/office/powerpoint/2010/main" val="4255350828"/>
              </p:ext>
            </p:extLst>
          </p:nvPr>
        </p:nvGraphicFramePr>
        <p:xfrm>
          <a:off x="9973341" y="1116761"/>
          <a:ext cx="2651358" cy="2072640"/>
        </p:xfrm>
        <a:graphic>
          <a:graphicData uri="http://schemas.openxmlformats.org/drawingml/2006/table">
            <a:tbl>
              <a:tblPr firstRow="1" bandRow="1">
                <a:tableStyleId>{5C22544A-7EE6-4342-B048-85BDC9FD1C3A}</a:tableStyleId>
              </a:tblPr>
              <a:tblGrid>
                <a:gridCol w="883786">
                  <a:extLst>
                    <a:ext uri="{9D8B030D-6E8A-4147-A177-3AD203B41FA5}">
                      <a16:colId xmlns:a16="http://schemas.microsoft.com/office/drawing/2014/main" val="3341007372"/>
                    </a:ext>
                  </a:extLst>
                </a:gridCol>
                <a:gridCol w="883786">
                  <a:extLst>
                    <a:ext uri="{9D8B030D-6E8A-4147-A177-3AD203B41FA5}">
                      <a16:colId xmlns:a16="http://schemas.microsoft.com/office/drawing/2014/main" val="417711698"/>
                    </a:ext>
                  </a:extLst>
                </a:gridCol>
                <a:gridCol w="883786">
                  <a:extLst>
                    <a:ext uri="{9D8B030D-6E8A-4147-A177-3AD203B41FA5}">
                      <a16:colId xmlns:a16="http://schemas.microsoft.com/office/drawing/2014/main" val="2560463276"/>
                    </a:ext>
                  </a:extLst>
                </a:gridCol>
              </a:tblGrid>
              <a:tr h="744194">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Sunny</a:t>
                      </a:r>
                      <a:endParaRPr lang="zh-CN" altLang="en-US" sz="1900" dirty="0"/>
                    </a:p>
                  </a:txBody>
                  <a:tcPr marL="91724" marR="91724" marT="45861" marB="45861"/>
                </a:tc>
                <a:tc>
                  <a:txBody>
                    <a:bodyPr/>
                    <a:lstStyle/>
                    <a:p>
                      <a:pPr algn="ctr"/>
                      <a:r>
                        <a:rPr lang="en-US" altLang="zh-CN" sz="1900" dirty="0" smtClean="0"/>
                        <a:t>Rainy</a:t>
                      </a:r>
                      <a:endParaRPr lang="zh-CN" altLang="en-US" sz="1900" dirty="0"/>
                    </a:p>
                  </a:txBody>
                  <a:tcPr marL="91724" marR="91724" marT="45861" marB="45861"/>
                </a:tc>
                <a:extLst>
                  <a:ext uri="{0D108BD9-81ED-4DB2-BD59-A6C34878D82A}">
                    <a16:rowId xmlns:a16="http://schemas.microsoft.com/office/drawing/2014/main" val="3417710425"/>
                  </a:ext>
                </a:extLst>
              </a:tr>
              <a:tr h="664223">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extLst>
                  <a:ext uri="{0D108BD9-81ED-4DB2-BD59-A6C34878D82A}">
                    <a16:rowId xmlns:a16="http://schemas.microsoft.com/office/drawing/2014/main" val="288189462"/>
                  </a:ext>
                </a:extLst>
              </a:tr>
              <a:tr h="664223">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4118014937"/>
              </p:ext>
            </p:extLst>
          </p:nvPr>
        </p:nvGraphicFramePr>
        <p:xfrm>
          <a:off x="10177462" y="-94832"/>
          <a:ext cx="348649" cy="556497"/>
        </p:xfrm>
        <a:graphic>
          <a:graphicData uri="http://schemas.openxmlformats.org/presentationml/2006/ole">
            <mc:AlternateContent xmlns:mc="http://schemas.openxmlformats.org/markup-compatibility/2006">
              <mc:Choice xmlns:v="urn:schemas-microsoft-com:vml" Requires="v">
                <p:oleObj spid="_x0000_s4197" name="AxMath" r:id="rId5" imgW="82800" imgH="131040" progId="Equation.AxMath">
                  <p:embed/>
                </p:oleObj>
              </mc:Choice>
              <mc:Fallback>
                <p:oleObj name="AxMath" r:id="rId5" imgW="82800" imgH="131040" progId="Equation.AxMath">
                  <p:embed/>
                  <p:pic>
                    <p:nvPicPr>
                      <p:cNvPr id="4" name="对象 3"/>
                      <p:cNvPicPr/>
                      <p:nvPr/>
                    </p:nvPicPr>
                    <p:blipFill>
                      <a:blip r:embed="rId6"/>
                      <a:stretch>
                        <a:fillRect/>
                      </a:stretch>
                    </p:blipFill>
                    <p:spPr>
                      <a:xfrm>
                        <a:off x="10177462" y="-94832"/>
                        <a:ext cx="348649" cy="556497"/>
                      </a:xfrm>
                      <a:prstGeom prst="rect">
                        <a:avLst/>
                      </a:prstGeom>
                    </p:spPr>
                  </p:pic>
                </p:oleObj>
              </mc:Fallback>
            </mc:AlternateContent>
          </a:graphicData>
        </a:graphic>
      </p:graphicFrame>
      <p:pic>
        <p:nvPicPr>
          <p:cNvPr id="2" name="图片 1"/>
          <p:cNvPicPr>
            <a:picLocks noChangeAspect="1"/>
          </p:cNvPicPr>
          <p:nvPr/>
        </p:nvPicPr>
        <p:blipFill rotWithShape="1">
          <a:blip r:embed="rId7"/>
          <a:srcRect l="10114" t="44948" r="67660" b="46838"/>
          <a:stretch/>
        </p:blipFill>
        <p:spPr>
          <a:xfrm>
            <a:off x="1406479" y="1660812"/>
            <a:ext cx="6510355" cy="1353276"/>
          </a:xfrm>
          <a:prstGeom prst="rect">
            <a:avLst/>
          </a:prstGeom>
        </p:spPr>
      </p:pic>
      <p:pic>
        <p:nvPicPr>
          <p:cNvPr id="3" name="图片 2"/>
          <p:cNvPicPr>
            <a:picLocks noChangeAspect="1"/>
          </p:cNvPicPr>
          <p:nvPr/>
        </p:nvPicPr>
        <p:blipFill>
          <a:blip r:embed="rId8"/>
          <a:stretch>
            <a:fillRect/>
          </a:stretch>
        </p:blipFill>
        <p:spPr>
          <a:xfrm>
            <a:off x="4506057" y="3303394"/>
            <a:ext cx="643950" cy="875467"/>
          </a:xfrm>
          <a:prstGeom prst="rect">
            <a:avLst/>
          </a:prstGeom>
        </p:spPr>
      </p:pic>
      <p:sp>
        <p:nvSpPr>
          <p:cNvPr id="24" name="文本框 23"/>
          <p:cNvSpPr txBox="1"/>
          <p:nvPr/>
        </p:nvSpPr>
        <p:spPr>
          <a:xfrm>
            <a:off x="4342941" y="4172565"/>
            <a:ext cx="970182" cy="400110"/>
          </a:xfrm>
          <a:prstGeom prst="rect">
            <a:avLst/>
          </a:prstGeom>
          <a:noFill/>
        </p:spPr>
        <p:txBody>
          <a:bodyPr wrap="square" rtlCol="0">
            <a:spAutoFit/>
          </a:bodyPr>
          <a:lstStyle/>
          <a:p>
            <a:r>
              <a:rPr lang="zh-CN" altLang="en-US" sz="2000" b="1" dirty="0" smtClean="0"/>
              <a:t>果农</a:t>
            </a:r>
            <a:endParaRPr lang="zh-CN" altLang="en-US" sz="2000" b="1" dirty="0"/>
          </a:p>
        </p:txBody>
      </p:sp>
    </p:spTree>
    <p:extLst>
      <p:ext uri="{BB962C8B-B14F-4D97-AF65-F5344CB8AC3E}">
        <p14:creationId xmlns:p14="http://schemas.microsoft.com/office/powerpoint/2010/main" val="303773942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5476240" cy="461665"/>
            <a:chOff x="0" y="0"/>
            <a:chExt cx="3332480" cy="461665"/>
          </a:xfrm>
        </p:grpSpPr>
        <p:sp>
          <p:nvSpPr>
            <p:cNvPr id="18" name="文本框 17"/>
            <p:cNvSpPr txBox="1"/>
            <p:nvPr/>
          </p:nvSpPr>
          <p:spPr>
            <a:xfrm>
              <a:off x="0" y="0"/>
              <a:ext cx="3332480" cy="461665"/>
            </a:xfrm>
            <a:prstGeom prst="rect">
              <a:avLst/>
            </a:prstGeom>
            <a:noFill/>
          </p:spPr>
          <p:txBody>
            <a:bodyPr wrap="square" rtlCol="0">
              <a:spAutoFit/>
            </a:bodyPr>
            <a:lstStyle/>
            <a:p>
              <a:r>
                <a:rPr lang="en-US" altLang="zh-CN" sz="2400" b="1" dirty="0" smtClean="0">
                  <a:solidFill>
                    <a:schemeClr val="bg1">
                      <a:lumMod val="75000"/>
                    </a:schemeClr>
                  </a:solidFill>
                </a:rPr>
                <a:t>MDP Example-Mosquito Mango Problem</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8" name="图片 27"/>
          <p:cNvPicPr>
            <a:picLocks noChangeAspect="1"/>
          </p:cNvPicPr>
          <p:nvPr/>
        </p:nvPicPr>
        <p:blipFill rotWithShape="1">
          <a:blip r:embed="rId4"/>
          <a:srcRect l="36669" t="52919" r="52152" b="39733"/>
          <a:stretch/>
        </p:blipFill>
        <p:spPr>
          <a:xfrm>
            <a:off x="-3295528" y="-162172"/>
            <a:ext cx="2593139" cy="950575"/>
          </a:xfrm>
          <a:prstGeom prst="rect">
            <a:avLst/>
          </a:prstGeom>
        </p:spPr>
      </p:pic>
      <p:sp>
        <p:nvSpPr>
          <p:cNvPr id="36" name="文本框 35"/>
          <p:cNvSpPr txBox="1"/>
          <p:nvPr/>
        </p:nvSpPr>
        <p:spPr>
          <a:xfrm>
            <a:off x="280245" y="4686789"/>
            <a:ext cx="4877202" cy="707886"/>
          </a:xfrm>
          <a:prstGeom prst="rect">
            <a:avLst/>
          </a:prstGeom>
          <a:noFill/>
        </p:spPr>
        <p:txBody>
          <a:bodyPr wrap="square" rtlCol="0">
            <a:spAutoFit/>
          </a:bodyPr>
          <a:lstStyle/>
          <a:p>
            <a:r>
              <a:rPr lang="en-US" altLang="zh-CN" sz="2000" b="1" dirty="0" smtClean="0"/>
              <a:t>Reward:  move left : -1</a:t>
            </a:r>
          </a:p>
          <a:p>
            <a:r>
              <a:rPr lang="en-US" altLang="zh-CN" sz="2000" b="1" dirty="0"/>
              <a:t> </a:t>
            </a:r>
            <a:r>
              <a:rPr lang="en-US" altLang="zh-CN" sz="2000" b="1" dirty="0" smtClean="0"/>
              <a:t>                move right : +1</a:t>
            </a:r>
            <a:endParaRPr lang="zh-CN" altLang="en-US" sz="2000" b="1" dirty="0"/>
          </a:p>
        </p:txBody>
      </p:sp>
      <p:graphicFrame>
        <p:nvGraphicFramePr>
          <p:cNvPr id="37" name="表格 36"/>
          <p:cNvGraphicFramePr>
            <a:graphicFrameLocks noGrp="1"/>
          </p:cNvGraphicFramePr>
          <p:nvPr/>
        </p:nvGraphicFramePr>
        <p:xfrm>
          <a:off x="9886495" y="3835928"/>
          <a:ext cx="2548176" cy="2126835"/>
        </p:xfrm>
        <a:graphic>
          <a:graphicData uri="http://schemas.openxmlformats.org/drawingml/2006/table">
            <a:tbl>
              <a:tblPr firstRow="1" bandRow="1">
                <a:tableStyleId>{5C22544A-7EE6-4342-B048-85BDC9FD1C3A}</a:tableStyleId>
              </a:tblPr>
              <a:tblGrid>
                <a:gridCol w="849392">
                  <a:extLst>
                    <a:ext uri="{9D8B030D-6E8A-4147-A177-3AD203B41FA5}">
                      <a16:colId xmlns:a16="http://schemas.microsoft.com/office/drawing/2014/main" val="3341007372"/>
                    </a:ext>
                  </a:extLst>
                </a:gridCol>
                <a:gridCol w="849392">
                  <a:extLst>
                    <a:ext uri="{9D8B030D-6E8A-4147-A177-3AD203B41FA5}">
                      <a16:colId xmlns:a16="http://schemas.microsoft.com/office/drawing/2014/main" val="417711698"/>
                    </a:ext>
                  </a:extLst>
                </a:gridCol>
                <a:gridCol w="849392">
                  <a:extLst>
                    <a:ext uri="{9D8B030D-6E8A-4147-A177-3AD203B41FA5}">
                      <a16:colId xmlns:a16="http://schemas.microsoft.com/office/drawing/2014/main" val="2560463276"/>
                    </a:ext>
                  </a:extLst>
                </a:gridCol>
              </a:tblGrid>
              <a:tr h="708945">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Bad</a:t>
                      </a:r>
                      <a:endParaRPr lang="zh-CN" altLang="en-US" sz="1900" dirty="0"/>
                    </a:p>
                  </a:txBody>
                  <a:tcPr marL="91724" marR="91724" marT="45861" marB="45861"/>
                </a:tc>
                <a:extLst>
                  <a:ext uri="{0D108BD9-81ED-4DB2-BD59-A6C34878D82A}">
                    <a16:rowId xmlns:a16="http://schemas.microsoft.com/office/drawing/2014/main" val="3417710425"/>
                  </a:ext>
                </a:extLst>
              </a:tr>
              <a:tr h="708945">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288189462"/>
                  </a:ext>
                </a:extLst>
              </a:tr>
              <a:tr h="708945">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38" name="文本框 37"/>
          <p:cNvSpPr txBox="1"/>
          <p:nvPr/>
        </p:nvSpPr>
        <p:spPr>
          <a:xfrm>
            <a:off x="-1998958" y="2153081"/>
            <a:ext cx="596579" cy="369332"/>
          </a:xfrm>
          <a:prstGeom prst="rect">
            <a:avLst/>
          </a:prstGeom>
          <a:noFill/>
        </p:spPr>
        <p:txBody>
          <a:bodyPr wrap="square" rtlCol="0">
            <a:spAutoFit/>
          </a:bodyPr>
          <a:lstStyle/>
          <a:p>
            <a:r>
              <a:rPr lang="en-US" altLang="zh-CN" dirty="0" smtClean="0"/>
              <a:t>0.4</a:t>
            </a:r>
            <a:endParaRPr lang="zh-CN" altLang="en-US" dirty="0"/>
          </a:p>
        </p:txBody>
      </p:sp>
      <p:sp>
        <p:nvSpPr>
          <p:cNvPr id="39" name="文本框 38"/>
          <p:cNvSpPr txBox="1"/>
          <p:nvPr/>
        </p:nvSpPr>
        <p:spPr>
          <a:xfrm>
            <a:off x="-860565" y="720364"/>
            <a:ext cx="596579" cy="369332"/>
          </a:xfrm>
          <a:prstGeom prst="rect">
            <a:avLst/>
          </a:prstGeom>
          <a:noFill/>
        </p:spPr>
        <p:txBody>
          <a:bodyPr wrap="square" rtlCol="0">
            <a:spAutoFit/>
          </a:bodyPr>
          <a:lstStyle/>
          <a:p>
            <a:r>
              <a:rPr lang="en-US" altLang="zh-CN" dirty="0" smtClean="0"/>
              <a:t>0.4</a:t>
            </a:r>
            <a:endParaRPr lang="zh-CN" altLang="en-US" dirty="0"/>
          </a:p>
        </p:txBody>
      </p:sp>
      <p:sp>
        <p:nvSpPr>
          <p:cNvPr id="40" name="文本框 39"/>
          <p:cNvSpPr txBox="1"/>
          <p:nvPr/>
        </p:nvSpPr>
        <p:spPr>
          <a:xfrm>
            <a:off x="-931050" y="1546413"/>
            <a:ext cx="596579" cy="369332"/>
          </a:xfrm>
          <a:prstGeom prst="rect">
            <a:avLst/>
          </a:prstGeom>
          <a:noFill/>
        </p:spPr>
        <p:txBody>
          <a:bodyPr wrap="square" rtlCol="0">
            <a:spAutoFit/>
          </a:bodyPr>
          <a:lstStyle/>
          <a:p>
            <a:r>
              <a:rPr lang="en-US" altLang="zh-CN" dirty="0" smtClean="0"/>
              <a:t>0.6</a:t>
            </a:r>
            <a:endParaRPr lang="zh-CN" altLang="en-US" dirty="0"/>
          </a:p>
        </p:txBody>
      </p:sp>
      <p:sp>
        <p:nvSpPr>
          <p:cNvPr id="41" name="文本框 40"/>
          <p:cNvSpPr txBox="1"/>
          <p:nvPr/>
        </p:nvSpPr>
        <p:spPr>
          <a:xfrm>
            <a:off x="-1381962" y="2775039"/>
            <a:ext cx="596579" cy="369332"/>
          </a:xfrm>
          <a:prstGeom prst="rect">
            <a:avLst/>
          </a:prstGeom>
          <a:noFill/>
        </p:spPr>
        <p:txBody>
          <a:bodyPr wrap="square" rtlCol="0">
            <a:spAutoFit/>
          </a:bodyPr>
          <a:lstStyle/>
          <a:p>
            <a:r>
              <a:rPr lang="en-US" altLang="zh-CN" dirty="0" smtClean="0"/>
              <a:t>0.6</a:t>
            </a:r>
            <a:endParaRPr lang="zh-CN" altLang="en-US" dirty="0"/>
          </a:p>
        </p:txBody>
      </p:sp>
      <p:graphicFrame>
        <p:nvGraphicFramePr>
          <p:cNvPr id="42" name="表格 41"/>
          <p:cNvGraphicFramePr>
            <a:graphicFrameLocks noGrp="1"/>
          </p:cNvGraphicFramePr>
          <p:nvPr/>
        </p:nvGraphicFramePr>
        <p:xfrm>
          <a:off x="9973341" y="1116761"/>
          <a:ext cx="2651358" cy="2072640"/>
        </p:xfrm>
        <a:graphic>
          <a:graphicData uri="http://schemas.openxmlformats.org/drawingml/2006/table">
            <a:tbl>
              <a:tblPr firstRow="1" bandRow="1">
                <a:tableStyleId>{5C22544A-7EE6-4342-B048-85BDC9FD1C3A}</a:tableStyleId>
              </a:tblPr>
              <a:tblGrid>
                <a:gridCol w="883786">
                  <a:extLst>
                    <a:ext uri="{9D8B030D-6E8A-4147-A177-3AD203B41FA5}">
                      <a16:colId xmlns:a16="http://schemas.microsoft.com/office/drawing/2014/main" val="3341007372"/>
                    </a:ext>
                  </a:extLst>
                </a:gridCol>
                <a:gridCol w="883786">
                  <a:extLst>
                    <a:ext uri="{9D8B030D-6E8A-4147-A177-3AD203B41FA5}">
                      <a16:colId xmlns:a16="http://schemas.microsoft.com/office/drawing/2014/main" val="417711698"/>
                    </a:ext>
                  </a:extLst>
                </a:gridCol>
                <a:gridCol w="883786">
                  <a:extLst>
                    <a:ext uri="{9D8B030D-6E8A-4147-A177-3AD203B41FA5}">
                      <a16:colId xmlns:a16="http://schemas.microsoft.com/office/drawing/2014/main" val="2560463276"/>
                    </a:ext>
                  </a:extLst>
                </a:gridCol>
              </a:tblGrid>
              <a:tr h="744194">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Sunny</a:t>
                      </a:r>
                      <a:endParaRPr lang="zh-CN" altLang="en-US" sz="1900" dirty="0"/>
                    </a:p>
                  </a:txBody>
                  <a:tcPr marL="91724" marR="91724" marT="45861" marB="45861"/>
                </a:tc>
                <a:tc>
                  <a:txBody>
                    <a:bodyPr/>
                    <a:lstStyle/>
                    <a:p>
                      <a:pPr algn="ctr"/>
                      <a:r>
                        <a:rPr lang="en-US" altLang="zh-CN" sz="1900" dirty="0" smtClean="0"/>
                        <a:t>Rainy</a:t>
                      </a:r>
                      <a:endParaRPr lang="zh-CN" altLang="en-US" sz="1900" dirty="0"/>
                    </a:p>
                  </a:txBody>
                  <a:tcPr marL="91724" marR="91724" marT="45861" marB="45861"/>
                </a:tc>
                <a:extLst>
                  <a:ext uri="{0D108BD9-81ED-4DB2-BD59-A6C34878D82A}">
                    <a16:rowId xmlns:a16="http://schemas.microsoft.com/office/drawing/2014/main" val="3417710425"/>
                  </a:ext>
                </a:extLst>
              </a:tr>
              <a:tr h="664223">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extLst>
                  <a:ext uri="{0D108BD9-81ED-4DB2-BD59-A6C34878D82A}">
                    <a16:rowId xmlns:a16="http://schemas.microsoft.com/office/drawing/2014/main" val="288189462"/>
                  </a:ext>
                </a:extLst>
              </a:tr>
              <a:tr h="664223">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43" name="文本框 42"/>
          <p:cNvSpPr txBox="1"/>
          <p:nvPr/>
        </p:nvSpPr>
        <p:spPr>
          <a:xfrm>
            <a:off x="-3071361" y="3596960"/>
            <a:ext cx="444232" cy="523220"/>
          </a:xfrm>
          <a:prstGeom prst="rect">
            <a:avLst/>
          </a:prstGeom>
          <a:noFill/>
        </p:spPr>
        <p:txBody>
          <a:bodyPr wrap="square" rtlCol="0">
            <a:spAutoFit/>
          </a:bodyPr>
          <a:lstStyle/>
          <a:p>
            <a:r>
              <a:rPr lang="en-US" altLang="zh-CN" sz="2800" b="1" dirty="0" smtClean="0"/>
              <a:t>M</a:t>
            </a:r>
            <a:endParaRPr lang="zh-CN" altLang="en-US" sz="2800" b="1" dirty="0"/>
          </a:p>
        </p:txBody>
      </p:sp>
      <p:graphicFrame>
        <p:nvGraphicFramePr>
          <p:cNvPr id="4" name="对象 3"/>
          <p:cNvGraphicFramePr>
            <a:graphicFrameLocks noChangeAspect="1"/>
          </p:cNvGraphicFramePr>
          <p:nvPr/>
        </p:nvGraphicFramePr>
        <p:xfrm>
          <a:off x="10177462" y="-94832"/>
          <a:ext cx="348649" cy="556497"/>
        </p:xfrm>
        <a:graphic>
          <a:graphicData uri="http://schemas.openxmlformats.org/presentationml/2006/ole">
            <mc:AlternateContent xmlns:mc="http://schemas.openxmlformats.org/markup-compatibility/2006">
              <mc:Choice xmlns:v="urn:schemas-microsoft-com:vml" Requires="v">
                <p:oleObj spid="_x0000_s5197" name="AxMath" r:id="rId5" imgW="82800" imgH="131040" progId="Equation.AxMath">
                  <p:embed/>
                </p:oleObj>
              </mc:Choice>
              <mc:Fallback>
                <p:oleObj name="AxMath" r:id="rId5" imgW="82800" imgH="131040" progId="Equation.AxMath">
                  <p:embed/>
                  <p:pic>
                    <p:nvPicPr>
                      <p:cNvPr id="4" name="对象 3"/>
                      <p:cNvPicPr/>
                      <p:nvPr/>
                    </p:nvPicPr>
                    <p:blipFill>
                      <a:blip r:embed="rId6"/>
                      <a:stretch>
                        <a:fillRect/>
                      </a:stretch>
                    </p:blipFill>
                    <p:spPr>
                      <a:xfrm>
                        <a:off x="10177462" y="-94832"/>
                        <a:ext cx="348649" cy="556497"/>
                      </a:xfrm>
                      <a:prstGeom prst="rect">
                        <a:avLst/>
                      </a:prstGeom>
                    </p:spPr>
                  </p:pic>
                </p:oleObj>
              </mc:Fallback>
            </mc:AlternateContent>
          </a:graphicData>
        </a:graphic>
      </p:graphicFrame>
      <p:grpSp>
        <p:nvGrpSpPr>
          <p:cNvPr id="7" name="组合 6"/>
          <p:cNvGrpSpPr/>
          <p:nvPr/>
        </p:nvGrpSpPr>
        <p:grpSpPr>
          <a:xfrm>
            <a:off x="3743782" y="3830379"/>
            <a:ext cx="1545795" cy="1275577"/>
            <a:chOff x="4055134" y="3303394"/>
            <a:chExt cx="1545795" cy="1275577"/>
          </a:xfrm>
        </p:grpSpPr>
        <p:pic>
          <p:nvPicPr>
            <p:cNvPr id="3" name="图片 2"/>
            <p:cNvPicPr>
              <a:picLocks noChangeAspect="1"/>
            </p:cNvPicPr>
            <p:nvPr/>
          </p:nvPicPr>
          <p:blipFill>
            <a:blip r:embed="rId7"/>
            <a:stretch>
              <a:fillRect/>
            </a:stretch>
          </p:blipFill>
          <p:spPr>
            <a:xfrm>
              <a:off x="4506057" y="3303394"/>
              <a:ext cx="643950" cy="875467"/>
            </a:xfrm>
            <a:prstGeom prst="rect">
              <a:avLst/>
            </a:prstGeom>
          </p:spPr>
        </p:pic>
        <p:sp>
          <p:nvSpPr>
            <p:cNvPr id="24" name="文本框 23"/>
            <p:cNvSpPr txBox="1"/>
            <p:nvPr/>
          </p:nvSpPr>
          <p:spPr>
            <a:xfrm>
              <a:off x="4055134" y="4178861"/>
              <a:ext cx="1545795" cy="400110"/>
            </a:xfrm>
            <a:prstGeom prst="rect">
              <a:avLst/>
            </a:prstGeom>
            <a:noFill/>
          </p:spPr>
          <p:txBody>
            <a:bodyPr wrap="square" rtlCol="0">
              <a:spAutoFit/>
            </a:bodyPr>
            <a:lstStyle/>
            <a:p>
              <a:r>
                <a:rPr lang="zh-CN" altLang="en-US" sz="2000" b="1" dirty="0" smtClean="0"/>
                <a:t>果农（</a:t>
              </a:r>
              <a:r>
                <a:rPr lang="en-US" altLang="zh-CN" sz="2000" b="1" dirty="0" smtClean="0"/>
                <a:t>agent</a:t>
              </a:r>
              <a:r>
                <a:rPr lang="zh-CN" altLang="en-US" sz="2000" b="1" dirty="0" smtClean="0"/>
                <a:t>）</a:t>
              </a:r>
              <a:endParaRPr lang="zh-CN" altLang="en-US" sz="2000" b="1" dirty="0"/>
            </a:p>
          </p:txBody>
        </p:sp>
      </p:grpSp>
      <p:grpSp>
        <p:nvGrpSpPr>
          <p:cNvPr id="6" name="组合 5"/>
          <p:cNvGrpSpPr/>
          <p:nvPr/>
        </p:nvGrpSpPr>
        <p:grpSpPr>
          <a:xfrm>
            <a:off x="1156628" y="834335"/>
            <a:ext cx="6919985" cy="2031325"/>
            <a:chOff x="1368038" y="957880"/>
            <a:chExt cx="6919985" cy="2031325"/>
          </a:xfrm>
        </p:grpSpPr>
        <p:pic>
          <p:nvPicPr>
            <p:cNvPr id="2" name="图片 1"/>
            <p:cNvPicPr>
              <a:picLocks noChangeAspect="1"/>
            </p:cNvPicPr>
            <p:nvPr/>
          </p:nvPicPr>
          <p:blipFill rotWithShape="1">
            <a:blip r:embed="rId8"/>
            <a:srcRect l="10114" t="44948" r="67660" b="46838"/>
            <a:stretch/>
          </p:blipFill>
          <p:spPr>
            <a:xfrm>
              <a:off x="1472913" y="1398151"/>
              <a:ext cx="6510355" cy="1353276"/>
            </a:xfrm>
            <a:prstGeom prst="rect">
              <a:avLst/>
            </a:prstGeom>
          </p:spPr>
        </p:pic>
        <p:sp>
          <p:nvSpPr>
            <p:cNvPr id="5" name="文本框 4"/>
            <p:cNvSpPr txBox="1"/>
            <p:nvPr/>
          </p:nvSpPr>
          <p:spPr>
            <a:xfrm>
              <a:off x="1368038" y="957880"/>
              <a:ext cx="6919985" cy="2031325"/>
            </a:xfrm>
            <a:prstGeom prst="rect">
              <a:avLst/>
            </a:prstGeom>
            <a:noFill/>
            <a:ln>
              <a:solidFill>
                <a:schemeClr val="bg2">
                  <a:lumMod val="10000"/>
                </a:schemeClr>
              </a:solidFill>
            </a:ln>
          </p:spPr>
          <p:txBody>
            <a:bodyPr wrap="square" rtlCol="0">
              <a:spAutoFit/>
            </a:bodyPr>
            <a:lstStyle/>
            <a:p>
              <a:endParaRPr lang="en-US" altLang="zh-CN" b="1" dirty="0" smtClean="0"/>
            </a:p>
            <a:p>
              <a:endParaRPr lang="en-US" altLang="zh-CN" b="1" dirty="0"/>
            </a:p>
            <a:p>
              <a:endParaRPr lang="en-US" altLang="zh-CN" b="1" dirty="0" smtClean="0"/>
            </a:p>
            <a:p>
              <a:endParaRPr lang="en-US" altLang="zh-CN" b="1" dirty="0" smtClean="0"/>
            </a:p>
            <a:p>
              <a:endParaRPr lang="en-US" altLang="zh-CN" b="1" dirty="0"/>
            </a:p>
            <a:p>
              <a:endParaRPr lang="en-US" altLang="zh-CN" b="1" dirty="0"/>
            </a:p>
            <a:p>
              <a:pPr algn="ctr"/>
              <a:r>
                <a:rPr lang="en-US" altLang="zh-CN" b="1" dirty="0" smtClean="0"/>
                <a:t>Environment (World)</a:t>
              </a:r>
              <a:endParaRPr lang="zh-CN" altLang="en-US" b="1" dirty="0"/>
            </a:p>
          </p:txBody>
        </p:sp>
      </p:grpSp>
      <p:sp>
        <p:nvSpPr>
          <p:cNvPr id="21" name="下弧形箭头 20"/>
          <p:cNvSpPr/>
          <p:nvPr/>
        </p:nvSpPr>
        <p:spPr>
          <a:xfrm rot="18559491">
            <a:off x="5179416" y="3804087"/>
            <a:ext cx="2493311"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22" name="下弧形箭头 21"/>
          <p:cNvSpPr/>
          <p:nvPr/>
        </p:nvSpPr>
        <p:spPr>
          <a:xfrm rot="2234378">
            <a:off x="952192" y="4023808"/>
            <a:ext cx="2712192"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23" name="下弧形箭头 22"/>
          <p:cNvSpPr/>
          <p:nvPr/>
        </p:nvSpPr>
        <p:spPr>
          <a:xfrm rot="2234378">
            <a:off x="1447387" y="3644179"/>
            <a:ext cx="2493311"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25" name="文本框 24"/>
          <p:cNvSpPr txBox="1"/>
          <p:nvPr/>
        </p:nvSpPr>
        <p:spPr>
          <a:xfrm>
            <a:off x="6503359" y="4100344"/>
            <a:ext cx="2278071" cy="707886"/>
          </a:xfrm>
          <a:prstGeom prst="rect">
            <a:avLst/>
          </a:prstGeom>
          <a:noFill/>
        </p:spPr>
        <p:txBody>
          <a:bodyPr wrap="square" rtlCol="0">
            <a:spAutoFit/>
          </a:bodyPr>
          <a:lstStyle/>
          <a:p>
            <a:r>
              <a:rPr lang="en-US" altLang="zh-CN" sz="2000" b="1" dirty="0" smtClean="0"/>
              <a:t>Action={move left, move right}</a:t>
            </a:r>
            <a:endParaRPr lang="zh-CN" altLang="en-US" sz="2000" b="1" dirty="0"/>
          </a:p>
        </p:txBody>
      </p:sp>
      <p:sp>
        <p:nvSpPr>
          <p:cNvPr id="26" name="文本框 25"/>
          <p:cNvSpPr txBox="1"/>
          <p:nvPr/>
        </p:nvSpPr>
        <p:spPr>
          <a:xfrm>
            <a:off x="2125273" y="3303294"/>
            <a:ext cx="1945440" cy="400110"/>
          </a:xfrm>
          <a:prstGeom prst="rect">
            <a:avLst/>
          </a:prstGeom>
          <a:noFill/>
        </p:spPr>
        <p:txBody>
          <a:bodyPr wrap="square" rtlCol="0">
            <a:spAutoFit/>
          </a:bodyPr>
          <a:lstStyle/>
          <a:p>
            <a:r>
              <a:rPr lang="en-US" altLang="zh-CN" sz="2000" b="1" dirty="0" smtClean="0"/>
              <a:t>S={1, 2, 3, 4, 5, 6}</a:t>
            </a:r>
            <a:endParaRPr lang="zh-CN" altLang="en-US" sz="2000" b="1" dirty="0"/>
          </a:p>
        </p:txBody>
      </p:sp>
      <p:sp>
        <p:nvSpPr>
          <p:cNvPr id="27" name="文本框 26"/>
          <p:cNvSpPr txBox="1"/>
          <p:nvPr/>
        </p:nvSpPr>
        <p:spPr>
          <a:xfrm>
            <a:off x="3258398" y="6089343"/>
            <a:ext cx="2716443" cy="400110"/>
          </a:xfrm>
          <a:prstGeom prst="rect">
            <a:avLst/>
          </a:prstGeom>
          <a:noFill/>
        </p:spPr>
        <p:txBody>
          <a:bodyPr wrap="square" rtlCol="0">
            <a:spAutoFit/>
          </a:bodyPr>
          <a:lstStyle/>
          <a:p>
            <a:r>
              <a:rPr lang="en-US" altLang="zh-CN" sz="2000" b="1" dirty="0" smtClean="0"/>
              <a:t>Reinforcement</a:t>
            </a:r>
            <a:r>
              <a:rPr lang="en-US" altLang="zh-CN" sz="2000" b="1" dirty="0"/>
              <a:t> </a:t>
            </a:r>
            <a:r>
              <a:rPr lang="en-US" altLang="zh-CN" sz="2000" b="1" dirty="0" smtClean="0"/>
              <a:t>Learning</a:t>
            </a:r>
            <a:endParaRPr lang="zh-CN" altLang="en-US" sz="2000" b="1" dirty="0"/>
          </a:p>
        </p:txBody>
      </p:sp>
    </p:spTree>
    <p:extLst>
      <p:ext uri="{BB962C8B-B14F-4D97-AF65-F5344CB8AC3E}">
        <p14:creationId xmlns:p14="http://schemas.microsoft.com/office/powerpoint/2010/main" val="98597206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998132" y="2056553"/>
            <a:ext cx="7278937" cy="4154984"/>
          </a:xfrm>
          <a:prstGeom prst="rect">
            <a:avLst/>
          </a:prstGeom>
          <a:noFill/>
          <a:ln>
            <a:solidFill>
              <a:schemeClr val="accent1"/>
            </a:solidFill>
          </a:ln>
        </p:spPr>
        <p:txBody>
          <a:bodyPr wrap="square" rtlCol="0">
            <a:spAutoFit/>
          </a:bodyPr>
          <a:lstStyle/>
          <a:p>
            <a:r>
              <a:rPr lang="en-US" altLang="zh-CN" sz="2400" dirty="0">
                <a:solidFill>
                  <a:srgbClr val="FF0000"/>
                </a:solidFill>
              </a:rPr>
              <a:t>S: </a:t>
            </a:r>
            <a:r>
              <a:rPr lang="en-US" altLang="zh-CN" sz="2400" dirty="0" smtClean="0">
                <a:solidFill>
                  <a:srgbClr val="FF0000"/>
                </a:solidFill>
              </a:rPr>
              <a:t>States </a:t>
            </a:r>
            <a:r>
              <a:rPr lang="zh-CN" altLang="en-US" sz="2400" dirty="0" smtClean="0"/>
              <a:t>反映的是当前包括在</a:t>
            </a:r>
            <a:r>
              <a:rPr lang="en-US" altLang="zh-CN" sz="2400" dirty="0" smtClean="0"/>
              <a:t>environment</a:t>
            </a:r>
            <a:r>
              <a:rPr lang="zh-CN" altLang="en-US" sz="2400" dirty="0" smtClean="0"/>
              <a:t>和</a:t>
            </a:r>
            <a:r>
              <a:rPr lang="en-US" altLang="zh-CN" sz="2400" dirty="0" smtClean="0"/>
              <a:t>agent</a:t>
            </a:r>
            <a:r>
              <a:rPr lang="zh-CN" altLang="en-US" sz="2400" dirty="0" smtClean="0"/>
              <a:t>在内的整体的一个状态。（</a:t>
            </a:r>
            <a:r>
              <a:rPr lang="zh-CN" altLang="en-US" sz="2400" dirty="0"/>
              <a:t>格</a:t>
            </a:r>
            <a:r>
              <a:rPr lang="zh-CN" altLang="en-US" sz="2400" dirty="0" smtClean="0"/>
              <a:t>子</a:t>
            </a:r>
            <a:r>
              <a:rPr lang="en-US" altLang="zh-CN" sz="2400" dirty="0" smtClean="0"/>
              <a:t>1-6</a:t>
            </a:r>
            <a:r>
              <a:rPr lang="zh-CN" altLang="en-US" sz="2400" dirty="0" smtClean="0"/>
              <a:t>）</a:t>
            </a:r>
            <a:endParaRPr lang="en-US" altLang="zh-CN" sz="2400" dirty="0"/>
          </a:p>
          <a:p>
            <a:r>
              <a:rPr lang="en-US" altLang="zh-CN" sz="2400" dirty="0">
                <a:solidFill>
                  <a:srgbClr val="FF0000"/>
                </a:solidFill>
              </a:rPr>
              <a:t>A: </a:t>
            </a:r>
            <a:r>
              <a:rPr lang="en-US" altLang="zh-CN" sz="2400" dirty="0"/>
              <a:t>agent</a:t>
            </a:r>
            <a:r>
              <a:rPr lang="zh-CN" altLang="en-US" sz="2400" dirty="0"/>
              <a:t>的</a:t>
            </a:r>
            <a:r>
              <a:rPr lang="en-US" altLang="zh-CN" sz="2400" dirty="0" smtClean="0"/>
              <a:t>action</a:t>
            </a:r>
            <a:r>
              <a:rPr lang="zh-CN" altLang="en-US" sz="2400" dirty="0" smtClean="0"/>
              <a:t>（</a:t>
            </a:r>
            <a:r>
              <a:rPr lang="en-US" altLang="zh-CN" sz="2400" dirty="0" smtClean="0"/>
              <a:t>move left      move right</a:t>
            </a:r>
            <a:r>
              <a:rPr lang="zh-CN" altLang="en-US" sz="2400" dirty="0" smtClean="0"/>
              <a:t>）</a:t>
            </a:r>
            <a:endParaRPr lang="en-US" altLang="zh-CN" sz="2400" dirty="0"/>
          </a:p>
          <a:p>
            <a:r>
              <a:rPr lang="en-US" altLang="zh-CN" sz="2400" dirty="0" smtClean="0">
                <a:solidFill>
                  <a:srgbClr val="FF0000"/>
                </a:solidFill>
              </a:rPr>
              <a:t>M: </a:t>
            </a:r>
            <a:r>
              <a:rPr lang="zh-CN" altLang="en-US" sz="2400" dirty="0"/>
              <a:t>状</a:t>
            </a:r>
            <a:r>
              <a:rPr lang="zh-CN" altLang="en-US" sz="2400" dirty="0" smtClean="0"/>
              <a:t>态转移概率矩阵</a:t>
            </a:r>
            <a:endParaRPr lang="en-US" altLang="zh-CN" sz="2400" dirty="0" smtClean="0"/>
          </a:p>
          <a:p>
            <a:r>
              <a:rPr lang="en-US" altLang="zh-CN" sz="2400" dirty="0" smtClean="0">
                <a:solidFill>
                  <a:srgbClr val="FF0000"/>
                </a:solidFill>
              </a:rPr>
              <a:t>R</a:t>
            </a:r>
            <a:r>
              <a:rPr lang="en-US" altLang="zh-CN" sz="2400" dirty="0">
                <a:solidFill>
                  <a:srgbClr val="FF0000"/>
                </a:solidFill>
              </a:rPr>
              <a:t>: </a:t>
            </a:r>
            <a:r>
              <a:rPr lang="en-US" altLang="zh-CN" sz="2400" dirty="0" smtClean="0"/>
              <a:t>agent</a:t>
            </a:r>
            <a:r>
              <a:rPr lang="zh-CN" altLang="en-US" sz="2400" dirty="0" smtClean="0"/>
              <a:t>做出</a:t>
            </a:r>
            <a:r>
              <a:rPr lang="en-US" altLang="zh-CN" sz="2400" dirty="0" smtClean="0"/>
              <a:t>action</a:t>
            </a:r>
            <a:r>
              <a:rPr lang="zh-CN" altLang="en-US" sz="2400" dirty="0" smtClean="0"/>
              <a:t>之后所获得的对应的</a:t>
            </a:r>
            <a:r>
              <a:rPr lang="en-US" altLang="zh-CN" sz="2400" dirty="0" smtClean="0"/>
              <a:t>reward</a:t>
            </a:r>
            <a:r>
              <a:rPr lang="zh-CN" altLang="en-US" sz="2400" dirty="0" smtClean="0"/>
              <a:t>。（</a:t>
            </a:r>
            <a:r>
              <a:rPr lang="en-US" altLang="zh-CN" sz="2400" dirty="0" smtClean="0"/>
              <a:t>move left -1 move right +1</a:t>
            </a:r>
            <a:r>
              <a:rPr lang="zh-CN" altLang="en-US" sz="2400" dirty="0" smtClean="0"/>
              <a:t>）</a:t>
            </a:r>
            <a:endParaRPr lang="en-US" altLang="zh-CN" sz="2400" dirty="0" smtClean="0"/>
          </a:p>
          <a:p>
            <a:r>
              <a:rPr lang="zh-CN" altLang="en-US" sz="2400" dirty="0" smtClean="0"/>
              <a:t>要使决策过程自动化，需要衡量采取</a:t>
            </a:r>
            <a:r>
              <a:rPr lang="en-US" altLang="zh-CN" sz="2400" dirty="0" smtClean="0"/>
              <a:t>action</a:t>
            </a:r>
            <a:r>
              <a:rPr lang="zh-CN" altLang="en-US" sz="2400" dirty="0" smtClean="0"/>
              <a:t>的代价和处于某个</a:t>
            </a:r>
            <a:r>
              <a:rPr lang="en-US" altLang="zh-CN" sz="2400" dirty="0" smtClean="0"/>
              <a:t>states</a:t>
            </a:r>
            <a:r>
              <a:rPr lang="zh-CN" altLang="en-US" sz="2400" dirty="0" smtClean="0"/>
              <a:t>的价值，这样才能比较不同的行动决策的好坏。为此，引入</a:t>
            </a:r>
            <a:r>
              <a:rPr lang="en-US" altLang="zh-CN" sz="2400" dirty="0" smtClean="0">
                <a:solidFill>
                  <a:srgbClr val="FF0000"/>
                </a:solidFill>
              </a:rPr>
              <a:t>Immediate reward</a:t>
            </a:r>
            <a:r>
              <a:rPr lang="zh-CN" altLang="en-US" sz="2400" dirty="0" smtClean="0"/>
              <a:t>的概念来计算和评估在每个</a:t>
            </a:r>
            <a:r>
              <a:rPr lang="en-US" altLang="zh-CN" sz="2400" dirty="0" smtClean="0"/>
              <a:t>state</a:t>
            </a:r>
            <a:r>
              <a:rPr lang="zh-CN" altLang="en-US" sz="2400" dirty="0" smtClean="0"/>
              <a:t>中应该采取的</a:t>
            </a:r>
            <a:r>
              <a:rPr lang="en-US" altLang="zh-CN" sz="2400" dirty="0" smtClean="0"/>
              <a:t>action</a:t>
            </a:r>
            <a:br>
              <a:rPr lang="en-US" altLang="zh-CN" sz="2400" dirty="0" smtClean="0"/>
            </a:br>
            <a:r>
              <a:rPr lang="en-US" altLang="zh-CN" sz="2400" dirty="0" smtClean="0"/>
              <a:t>   : </a:t>
            </a:r>
            <a:r>
              <a:rPr lang="en-US" altLang="zh-CN" sz="2400" dirty="0" smtClean="0"/>
              <a:t>discount factor </a:t>
            </a:r>
            <a:endParaRPr lang="zh-CN" altLang="en-US" sz="1350" dirty="0"/>
          </a:p>
        </p:txBody>
      </p:sp>
      <p:grpSp>
        <p:nvGrpSpPr>
          <p:cNvPr id="5" name="组合 4"/>
          <p:cNvGrpSpPr/>
          <p:nvPr/>
        </p:nvGrpSpPr>
        <p:grpSpPr>
          <a:xfrm>
            <a:off x="0" y="0"/>
            <a:ext cx="2174855" cy="461665"/>
            <a:chOff x="0" y="0"/>
            <a:chExt cx="1323474" cy="461665"/>
          </a:xfrm>
        </p:grpSpPr>
        <p:sp>
          <p:nvSpPr>
            <p:cNvPr id="8" name="文本框 7"/>
            <p:cNvSpPr txBox="1"/>
            <p:nvPr/>
          </p:nvSpPr>
          <p:spPr>
            <a:xfrm>
              <a:off x="0" y="0"/>
              <a:ext cx="1323474" cy="461665"/>
            </a:xfrm>
            <a:prstGeom prst="rect">
              <a:avLst/>
            </a:prstGeom>
            <a:noFill/>
          </p:spPr>
          <p:txBody>
            <a:bodyPr wrap="square" rtlCol="0">
              <a:spAutoFit/>
            </a:bodyPr>
            <a:lstStyle/>
            <a:p>
              <a:r>
                <a:rPr lang="en-US" altLang="zh-CN" sz="2400" b="1" dirty="0" smtClean="0">
                  <a:solidFill>
                    <a:schemeClr val="bg1">
                      <a:lumMod val="75000"/>
                    </a:schemeClr>
                  </a:solidFill>
                </a:rPr>
                <a:t>MDP</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0" name="图片 9"/>
          <p:cNvPicPr>
            <a:picLocks noChangeAspect="1"/>
          </p:cNvPicPr>
          <p:nvPr/>
        </p:nvPicPr>
        <p:blipFill rotWithShape="1">
          <a:blip r:embed="rId4"/>
          <a:srcRect l="36669" t="52919" r="52152" b="39733"/>
          <a:stretch/>
        </p:blipFill>
        <p:spPr>
          <a:xfrm>
            <a:off x="2773280" y="701972"/>
            <a:ext cx="3132220" cy="1148188"/>
          </a:xfrm>
          <a:prstGeom prst="rect">
            <a:avLst/>
          </a:prstGeom>
        </p:spPr>
      </p:pic>
      <p:graphicFrame>
        <p:nvGraphicFramePr>
          <p:cNvPr id="3" name="对象 2"/>
          <p:cNvGraphicFramePr>
            <a:graphicFrameLocks noChangeAspect="1"/>
          </p:cNvGraphicFramePr>
          <p:nvPr>
            <p:extLst>
              <p:ext uri="{D42A27DB-BD31-4B8C-83A1-F6EECF244321}">
                <p14:modId xmlns:p14="http://schemas.microsoft.com/office/powerpoint/2010/main" val="3346522401"/>
              </p:ext>
            </p:extLst>
          </p:nvPr>
        </p:nvGraphicFramePr>
        <p:xfrm>
          <a:off x="1032051" y="5707151"/>
          <a:ext cx="200822" cy="406542"/>
        </p:xfrm>
        <a:graphic>
          <a:graphicData uri="http://schemas.openxmlformats.org/presentationml/2006/ole">
            <mc:AlternateContent xmlns:mc="http://schemas.openxmlformats.org/markup-compatibility/2006">
              <mc:Choice xmlns:v="urn:schemas-microsoft-com:vml" Requires="v">
                <p:oleObj spid="_x0000_s6202" name="AxMath" r:id="rId5" imgW="65880" imgH="131040" progId="Equation.AxMath">
                  <p:embed/>
                </p:oleObj>
              </mc:Choice>
              <mc:Fallback>
                <p:oleObj name="AxMath" r:id="rId5" imgW="65880" imgH="131040" progId="Equation.AxMath">
                  <p:embed/>
                  <p:pic>
                    <p:nvPicPr>
                      <p:cNvPr id="0" name=""/>
                      <p:cNvPicPr/>
                      <p:nvPr/>
                    </p:nvPicPr>
                    <p:blipFill>
                      <a:blip r:embed="rId6"/>
                      <a:stretch>
                        <a:fillRect/>
                      </a:stretch>
                    </p:blipFill>
                    <p:spPr>
                      <a:xfrm>
                        <a:off x="1032051" y="5707151"/>
                        <a:ext cx="200822" cy="406542"/>
                      </a:xfrm>
                      <a:prstGeom prst="rect">
                        <a:avLst/>
                      </a:prstGeom>
                    </p:spPr>
                  </p:pic>
                </p:oleObj>
              </mc:Fallback>
            </mc:AlternateContent>
          </a:graphicData>
        </a:graphic>
      </p:graphicFrame>
      <p:graphicFrame>
        <p:nvGraphicFramePr>
          <p:cNvPr id="11" name="对象 10"/>
          <p:cNvGraphicFramePr>
            <a:graphicFrameLocks noChangeAspect="1"/>
          </p:cNvGraphicFramePr>
          <p:nvPr>
            <p:extLst>
              <p:ext uri="{D42A27DB-BD31-4B8C-83A1-F6EECF244321}">
                <p14:modId xmlns:p14="http://schemas.microsoft.com/office/powerpoint/2010/main" val="2601403775"/>
              </p:ext>
            </p:extLst>
          </p:nvPr>
        </p:nvGraphicFramePr>
        <p:xfrm>
          <a:off x="3432302" y="5749092"/>
          <a:ext cx="1103122" cy="364600"/>
        </p:xfrm>
        <a:graphic>
          <a:graphicData uri="http://schemas.openxmlformats.org/presentationml/2006/ole">
            <mc:AlternateContent xmlns:mc="http://schemas.openxmlformats.org/markup-compatibility/2006">
              <mc:Choice xmlns:v="urn:schemas-microsoft-com:vml" Requires="v">
                <p:oleObj spid="_x0000_s6203" name="AxMath" r:id="rId7" imgW="442080" imgH="145440" progId="Equation.AxMath">
                  <p:embed/>
                </p:oleObj>
              </mc:Choice>
              <mc:Fallback>
                <p:oleObj name="AxMath" r:id="rId7" imgW="442080" imgH="145440" progId="Equation.AxMath">
                  <p:embed/>
                  <p:pic>
                    <p:nvPicPr>
                      <p:cNvPr id="3" name="对象 2"/>
                      <p:cNvPicPr/>
                      <p:nvPr/>
                    </p:nvPicPr>
                    <p:blipFill>
                      <a:blip r:embed="rId8"/>
                      <a:stretch>
                        <a:fillRect/>
                      </a:stretch>
                    </p:blipFill>
                    <p:spPr>
                      <a:xfrm>
                        <a:off x="3432302" y="5749092"/>
                        <a:ext cx="1103122" cy="364600"/>
                      </a:xfrm>
                      <a:prstGeom prst="rect">
                        <a:avLst/>
                      </a:prstGeom>
                    </p:spPr>
                  </p:pic>
                </p:oleObj>
              </mc:Fallback>
            </mc:AlternateContent>
          </a:graphicData>
        </a:graphic>
      </p:graphicFrame>
    </p:spTree>
    <p:extLst>
      <p:ext uri="{BB962C8B-B14F-4D97-AF65-F5344CB8AC3E}">
        <p14:creationId xmlns:p14="http://schemas.microsoft.com/office/powerpoint/2010/main" val="54358591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569560" y="736330"/>
            <a:ext cx="6439316" cy="461665"/>
          </a:xfrm>
          <a:prstGeom prst="rect">
            <a:avLst/>
          </a:prstGeom>
          <a:noFill/>
        </p:spPr>
        <p:txBody>
          <a:bodyPr wrap="square" rtlCol="0">
            <a:spAutoFit/>
          </a:bodyPr>
          <a:lstStyle/>
          <a:p>
            <a:r>
              <a:rPr lang="en-US" altLang="zh-CN" sz="2400" dirty="0"/>
              <a:t>The solution to an MDP is called </a:t>
            </a:r>
            <a:r>
              <a:rPr lang="en-US" altLang="zh-CN" sz="2400" i="1" dirty="0">
                <a:solidFill>
                  <a:srgbClr val="FF0000"/>
                </a:solidFill>
              </a:rPr>
              <a:t>policy(S-&gt;A)</a:t>
            </a:r>
            <a:endParaRPr lang="zh-CN" altLang="en-US" sz="1350" i="1" dirty="0">
              <a:solidFill>
                <a:srgbClr val="FF0000"/>
              </a:solidFill>
            </a:endParaRPr>
          </a:p>
        </p:txBody>
      </p:sp>
      <p:sp>
        <p:nvSpPr>
          <p:cNvPr id="6" name="文本框 5"/>
          <p:cNvSpPr txBox="1"/>
          <p:nvPr/>
        </p:nvSpPr>
        <p:spPr>
          <a:xfrm>
            <a:off x="569560" y="1376803"/>
            <a:ext cx="8016655" cy="2308324"/>
          </a:xfrm>
          <a:prstGeom prst="rect">
            <a:avLst/>
          </a:prstGeom>
          <a:noFill/>
        </p:spPr>
        <p:txBody>
          <a:bodyPr wrap="square" rtlCol="0">
            <a:spAutoFit/>
          </a:bodyPr>
          <a:lstStyle/>
          <a:p>
            <a:r>
              <a:rPr lang="en-US" altLang="zh-CN" sz="2400" dirty="0" smtClean="0"/>
              <a:t>Assumption: </a:t>
            </a:r>
          </a:p>
          <a:p>
            <a:pPr marL="285750" indent="-285750">
              <a:buFont typeface="Wingdings" panose="05000000000000000000" pitchFamily="2" charset="2"/>
              <a:buChar char="l"/>
            </a:pPr>
            <a:r>
              <a:rPr lang="en-US" altLang="zh-CN" sz="2400" dirty="0" smtClean="0"/>
              <a:t>we </a:t>
            </a:r>
            <a:r>
              <a:rPr lang="en-US" altLang="zh-CN" sz="2400" dirty="0"/>
              <a:t>will have a limited lifetime. For instance, assume that each day that we wake up we must make a decision about something. </a:t>
            </a:r>
            <a:endParaRPr lang="en-US" altLang="zh-CN" sz="2400" dirty="0" smtClean="0"/>
          </a:p>
          <a:p>
            <a:pPr marL="285750" indent="-285750">
              <a:buFont typeface="Wingdings" panose="05000000000000000000" pitchFamily="2" charset="2"/>
              <a:buChar char="l"/>
            </a:pPr>
            <a:r>
              <a:rPr lang="en-US" altLang="zh-CN" sz="2400" dirty="0" smtClean="0"/>
              <a:t>We </a:t>
            </a:r>
            <a:r>
              <a:rPr lang="en-US" altLang="zh-CN" sz="2400" dirty="0"/>
              <a:t>want to make our decision assuming that we will only have to make decisions for a fixed number of days.</a:t>
            </a:r>
            <a:endParaRPr lang="zh-CN" altLang="en-US" sz="2400" dirty="0"/>
          </a:p>
        </p:txBody>
      </p:sp>
      <p:sp>
        <p:nvSpPr>
          <p:cNvPr id="7" name="文本框 6"/>
          <p:cNvSpPr txBox="1"/>
          <p:nvPr/>
        </p:nvSpPr>
        <p:spPr>
          <a:xfrm>
            <a:off x="569559" y="3786242"/>
            <a:ext cx="8016655" cy="830997"/>
          </a:xfrm>
          <a:prstGeom prst="rect">
            <a:avLst/>
          </a:prstGeom>
          <a:noFill/>
        </p:spPr>
        <p:txBody>
          <a:bodyPr wrap="square" rtlCol="0">
            <a:spAutoFit/>
          </a:bodyPr>
          <a:lstStyle/>
          <a:p>
            <a:r>
              <a:rPr lang="zh-CN" altLang="en-US" sz="2400" dirty="0"/>
              <a:t>基于以上假设得出的</a:t>
            </a:r>
            <a:r>
              <a:rPr lang="en-US" altLang="zh-CN" sz="2400" dirty="0"/>
              <a:t>solution</a:t>
            </a:r>
            <a:r>
              <a:rPr lang="zh-CN" altLang="en-US" sz="2400" dirty="0"/>
              <a:t>称为</a:t>
            </a:r>
            <a:r>
              <a:rPr lang="en-US" altLang="zh-CN" sz="2400" i="1" dirty="0">
                <a:solidFill>
                  <a:srgbClr val="FF0000"/>
                </a:solidFill>
              </a:rPr>
              <a:t>finite horizon solution</a:t>
            </a:r>
          </a:p>
          <a:p>
            <a:r>
              <a:rPr lang="zh-CN" altLang="en-US" sz="2400" dirty="0"/>
              <a:t>我们需要做决策的时刻的</a:t>
            </a:r>
            <a:r>
              <a:rPr lang="zh-CN" altLang="en-US" sz="2400" b="1" dirty="0"/>
              <a:t>数量</a:t>
            </a:r>
            <a:r>
              <a:rPr lang="zh-CN" altLang="en-US" sz="2400" dirty="0"/>
              <a:t>为</a:t>
            </a:r>
            <a:r>
              <a:rPr lang="en-US" altLang="zh-CN" sz="2400" i="1" dirty="0">
                <a:solidFill>
                  <a:srgbClr val="FF0000"/>
                </a:solidFill>
              </a:rPr>
              <a:t>horizon length</a:t>
            </a:r>
            <a:endParaRPr lang="zh-CN" altLang="en-US" sz="2400" i="1" dirty="0">
              <a:solidFill>
                <a:srgbClr val="FF0000"/>
              </a:solidFill>
            </a:endParaRPr>
          </a:p>
        </p:txBody>
      </p:sp>
      <p:sp>
        <p:nvSpPr>
          <p:cNvPr id="8" name="文本框 7"/>
          <p:cNvSpPr txBox="1"/>
          <p:nvPr/>
        </p:nvSpPr>
        <p:spPr>
          <a:xfrm>
            <a:off x="610815" y="4718355"/>
            <a:ext cx="8016655" cy="1938992"/>
          </a:xfrm>
          <a:prstGeom prst="rect">
            <a:avLst/>
          </a:prstGeom>
          <a:noFill/>
        </p:spPr>
        <p:txBody>
          <a:bodyPr wrap="square" rtlCol="0">
            <a:spAutoFit/>
          </a:bodyPr>
          <a:lstStyle/>
          <a:p>
            <a:r>
              <a:rPr lang="zh-CN" altLang="en-US" sz="2400" dirty="0"/>
              <a:t>虽然我们的目标是要得到最终的</a:t>
            </a:r>
            <a:r>
              <a:rPr lang="en-US" altLang="zh-CN" sz="2400" dirty="0"/>
              <a:t>policy</a:t>
            </a:r>
            <a:r>
              <a:rPr lang="zh-CN" altLang="en-US" sz="2400" dirty="0"/>
              <a:t>，实际上我们计算的是一个</a:t>
            </a:r>
            <a:r>
              <a:rPr lang="en-US" altLang="zh-CN" sz="2400" i="1" dirty="0">
                <a:solidFill>
                  <a:srgbClr val="FF0000"/>
                </a:solidFill>
              </a:rPr>
              <a:t>value function</a:t>
            </a:r>
            <a:r>
              <a:rPr lang="zh-CN" altLang="en-US" sz="2400" dirty="0"/>
              <a:t>。有了它我们就能获得最佳</a:t>
            </a:r>
            <a:r>
              <a:rPr lang="en-US" altLang="zh-CN" sz="2400" dirty="0"/>
              <a:t>policy</a:t>
            </a:r>
            <a:r>
              <a:rPr lang="zh-CN" altLang="en-US" sz="2400" dirty="0"/>
              <a:t>。</a:t>
            </a:r>
            <a:endParaRPr lang="en-US" altLang="zh-CN" sz="2400" dirty="0"/>
          </a:p>
          <a:p>
            <a:endParaRPr lang="en-US" altLang="zh-CN" sz="2400" dirty="0"/>
          </a:p>
          <a:p>
            <a:r>
              <a:rPr lang="en-US" altLang="zh-CN" sz="2400" dirty="0"/>
              <a:t>value function </a:t>
            </a:r>
            <a:r>
              <a:rPr lang="zh-CN" altLang="en-US" sz="2400" dirty="0"/>
              <a:t>和</a:t>
            </a:r>
            <a:r>
              <a:rPr lang="en-US" altLang="zh-CN" sz="2400" dirty="0"/>
              <a:t>policy</a:t>
            </a:r>
            <a:r>
              <a:rPr lang="zh-CN" altLang="en-US" sz="2400" dirty="0"/>
              <a:t>区别在于</a:t>
            </a:r>
            <a:r>
              <a:rPr lang="en-US" altLang="zh-CN" sz="2400" dirty="0"/>
              <a:t>policy</a:t>
            </a:r>
            <a:r>
              <a:rPr lang="zh-CN" altLang="en-US" sz="2400" dirty="0"/>
              <a:t>为每个</a:t>
            </a:r>
            <a:r>
              <a:rPr lang="en-US" altLang="zh-CN" sz="2400" dirty="0"/>
              <a:t>state</a:t>
            </a:r>
            <a:r>
              <a:rPr lang="zh-CN" altLang="en-US" sz="2400" dirty="0"/>
              <a:t>指定一个最佳</a:t>
            </a:r>
            <a:r>
              <a:rPr lang="en-US" altLang="zh-CN" sz="2400" dirty="0"/>
              <a:t>action</a:t>
            </a:r>
            <a:r>
              <a:rPr lang="zh-CN" altLang="en-US" sz="2400" dirty="0"/>
              <a:t>，但它是为每个</a:t>
            </a:r>
            <a:r>
              <a:rPr lang="en-US" altLang="zh-CN" sz="2400" dirty="0"/>
              <a:t>state</a:t>
            </a:r>
            <a:r>
              <a:rPr lang="zh-CN" altLang="en-US" sz="2400" dirty="0"/>
              <a:t>指定一个数值。</a:t>
            </a:r>
          </a:p>
        </p:txBody>
      </p:sp>
      <p:grpSp>
        <p:nvGrpSpPr>
          <p:cNvPr id="9" name="组合 8"/>
          <p:cNvGrpSpPr/>
          <p:nvPr/>
        </p:nvGrpSpPr>
        <p:grpSpPr>
          <a:xfrm>
            <a:off x="0" y="0"/>
            <a:ext cx="2731008" cy="461665"/>
            <a:chOff x="0" y="0"/>
            <a:chExt cx="1661912" cy="461665"/>
          </a:xfrm>
        </p:grpSpPr>
        <p:sp>
          <p:nvSpPr>
            <p:cNvPr id="10" name="文本框 9"/>
            <p:cNvSpPr txBox="1"/>
            <p:nvPr/>
          </p:nvSpPr>
          <p:spPr>
            <a:xfrm>
              <a:off x="0" y="0"/>
              <a:ext cx="1661912" cy="461665"/>
            </a:xfrm>
            <a:prstGeom prst="rect">
              <a:avLst/>
            </a:prstGeom>
            <a:noFill/>
          </p:spPr>
          <p:txBody>
            <a:bodyPr wrap="square" rtlCol="0">
              <a:spAutoFit/>
            </a:bodyPr>
            <a:lstStyle/>
            <a:p>
              <a:r>
                <a:rPr lang="en-US" altLang="zh-CN" sz="2400" b="1" dirty="0" smtClean="0">
                  <a:solidFill>
                    <a:schemeClr val="bg1">
                      <a:lumMod val="75000"/>
                    </a:schemeClr>
                  </a:solidFill>
                </a:rPr>
                <a:t>Solution to an MDP</a:t>
              </a:r>
              <a:endParaRPr lang="zh-CN" altLang="en-US" sz="1350" b="1" dirty="0">
                <a:solidFill>
                  <a:schemeClr val="bg1">
                    <a:lumMod val="75000"/>
                  </a:schemeClr>
                </a:solidFill>
              </a:endParaRPr>
            </a:p>
          </p:txBody>
        </p:sp>
        <p:cxnSp>
          <p:nvCxnSpPr>
            <p:cNvPr id="11" name="直接连接符 10"/>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5393350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 y="857250"/>
            <a:ext cx="5161548" cy="461665"/>
          </a:xfrm>
          <a:prstGeom prst="rect">
            <a:avLst/>
          </a:prstGeom>
          <a:noFill/>
        </p:spPr>
        <p:txBody>
          <a:bodyPr wrap="square" rtlCol="0">
            <a:spAutoFit/>
          </a:bodyPr>
          <a:lstStyle/>
          <a:p>
            <a:r>
              <a:rPr lang="en-US" altLang="zh-CN" sz="2400" dirty="0"/>
              <a:t>Value function</a:t>
            </a:r>
            <a:endParaRPr lang="zh-CN" altLang="en-US" sz="1350" dirty="0"/>
          </a:p>
        </p:txBody>
      </p:sp>
      <p:cxnSp>
        <p:nvCxnSpPr>
          <p:cNvPr id="5" name="直接连接符 4"/>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0" y="1441436"/>
            <a:ext cx="9240254" cy="830997"/>
          </a:xfrm>
          <a:prstGeom prst="rect">
            <a:avLst/>
          </a:prstGeom>
          <a:noFill/>
        </p:spPr>
        <p:txBody>
          <a:bodyPr wrap="square" rtlCol="0">
            <a:spAutoFit/>
          </a:bodyPr>
          <a:lstStyle/>
          <a:p>
            <a:r>
              <a:rPr lang="en-US" altLang="zh-CN" sz="2400" dirty="0">
                <a:solidFill>
                  <a:srgbClr val="FF0000"/>
                </a:solidFill>
              </a:rPr>
              <a:t>Value iteration algorithm</a:t>
            </a:r>
            <a:r>
              <a:rPr lang="en-US" altLang="zh-CN" sz="2400" dirty="0"/>
              <a:t>: computes this value function by finding a sequence of value functions, each </a:t>
            </a:r>
            <a:r>
              <a:rPr lang="en-US" altLang="zh-CN" sz="2400" dirty="0">
                <a:solidFill>
                  <a:srgbClr val="FF0000"/>
                </a:solidFill>
              </a:rPr>
              <a:t>one derived from the previous one</a:t>
            </a:r>
            <a:endParaRPr lang="zh-CN" altLang="en-US" sz="1350" i="1" dirty="0">
              <a:solidFill>
                <a:srgbClr val="FF0000"/>
              </a:solidFill>
            </a:endParaRPr>
          </a:p>
        </p:txBody>
      </p:sp>
      <p:sp>
        <p:nvSpPr>
          <p:cNvPr id="7" name="文本框 6"/>
          <p:cNvSpPr txBox="1"/>
          <p:nvPr/>
        </p:nvSpPr>
        <p:spPr>
          <a:xfrm>
            <a:off x="1690438" y="2929787"/>
            <a:ext cx="6363902" cy="1569660"/>
          </a:xfrm>
          <a:prstGeom prst="rect">
            <a:avLst/>
          </a:prstGeom>
          <a:noFill/>
        </p:spPr>
        <p:txBody>
          <a:bodyPr wrap="square" rtlCol="0">
            <a:spAutoFit/>
          </a:bodyPr>
          <a:lstStyle/>
          <a:p>
            <a:r>
              <a:rPr lang="en-US" altLang="zh-CN" sz="2400" dirty="0"/>
              <a:t>Horizon length=1 …</a:t>
            </a:r>
          </a:p>
          <a:p>
            <a:r>
              <a:rPr lang="en-US" altLang="zh-CN" sz="2400" dirty="0"/>
              <a:t>Horizon length=2 … (use horizon length =1)</a:t>
            </a:r>
          </a:p>
          <a:p>
            <a:r>
              <a:rPr lang="en-US" altLang="zh-CN" sz="2400" dirty="0"/>
              <a:t>Horizon length=3…(use previous)</a:t>
            </a:r>
          </a:p>
          <a:p>
            <a:endParaRPr lang="en-US" altLang="zh-CN" sz="2400" dirty="0"/>
          </a:p>
        </p:txBody>
      </p:sp>
    </p:spTree>
    <p:extLst>
      <p:ext uri="{BB962C8B-B14F-4D97-AF65-F5344CB8AC3E}">
        <p14:creationId xmlns:p14="http://schemas.microsoft.com/office/powerpoint/2010/main" val="304335893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主题​​">
      <a:dk1>
        <a:sysClr val="windowText" lastClr="000000"/>
      </a:dk1>
      <a:lt1>
        <a:sysClr val="window" lastClr="CCE8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CCE8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2426</TotalTime>
  <Words>3952</Words>
  <Application>Microsoft Office PowerPoint</Application>
  <PresentationFormat>全屏显示(4:3)</PresentationFormat>
  <Paragraphs>302</Paragraphs>
  <Slides>32</Slides>
  <Notes>27</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2</vt:i4>
      </vt:variant>
      <vt:variant>
        <vt:lpstr>幻灯片标题</vt:lpstr>
      </vt:variant>
      <vt:variant>
        <vt:i4>32</vt:i4>
      </vt:variant>
    </vt:vector>
  </HeadingPairs>
  <TitlesOfParts>
    <vt:vector size="43" baseType="lpstr">
      <vt:lpstr>Arial Unicode MS</vt:lpstr>
      <vt:lpstr>等线</vt:lpstr>
      <vt:lpstr>等线 Light</vt:lpstr>
      <vt:lpstr>Arial</vt:lpstr>
      <vt:lpstr>Calibri</vt:lpstr>
      <vt:lpstr>Calibri Light</vt:lpstr>
      <vt:lpstr>Georgia</vt:lpstr>
      <vt:lpstr>Wingdings</vt:lpstr>
      <vt:lpstr>Office 主题​​</vt:lpstr>
      <vt:lpstr>AxMath</vt:lpstr>
      <vt:lpstr>Equation.AxMath</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China</dc:creator>
  <cp:lastModifiedBy>China</cp:lastModifiedBy>
  <cp:revision>155</cp:revision>
  <dcterms:created xsi:type="dcterms:W3CDTF">2018-03-27T06:53:11Z</dcterms:created>
  <dcterms:modified xsi:type="dcterms:W3CDTF">2018-04-04T13:48:30Z</dcterms:modified>
</cp:coreProperties>
</file>

<file path=docProps/thumbnail.jpeg>
</file>